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DM Serif Display Italics" charset="1" panose="00000000000000000000"/>
      <p:regular r:id="rId18"/>
    </p:embeddedFont>
    <p:embeddedFont>
      <p:font typeface="DM Sans Bold" charset="1" panose="00000000000000000000"/>
      <p:regular r:id="rId19"/>
    </p:embeddedFont>
    <p:embeddedFont>
      <p:font typeface="DM Sans" charset="1" panose="00000000000000000000"/>
      <p:regular r:id="rId20"/>
    </p:embeddedFont>
    <p:embeddedFont>
      <p:font typeface="Canva Sans Bold" charset="1" panose="020B0803030501040103"/>
      <p:regular r:id="rId21"/>
    </p:embeddedFont>
    <p:embeddedFont>
      <p:font typeface="Canva Sans" charset="1" panose="020B0503030501040103"/>
      <p:regular r:id="rId22"/>
    </p:embeddedFont>
    <p:embeddedFont>
      <p:font typeface="DM Sans Italics" charset="1" panose="00000000000000000000"/>
      <p:regular r:id="rId23"/>
    </p:embeddedFont>
    <p:embeddedFont>
      <p:font typeface="DM Sans Bold Italics" charset="1" panose="000000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ailto:pghtheaterhub@gmail.com"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7907" y="-843485"/>
            <a:ext cx="18584498" cy="12381922"/>
          </a:xfrm>
          <a:custGeom>
            <a:avLst/>
            <a:gdLst/>
            <a:ahLst/>
            <a:cxnLst/>
            <a:rect r="r" b="b" t="t" l="l"/>
            <a:pathLst>
              <a:path h="12381922" w="18584498">
                <a:moveTo>
                  <a:pt x="0" y="0"/>
                </a:moveTo>
                <a:lnTo>
                  <a:pt x="18584498" y="0"/>
                </a:lnTo>
                <a:lnTo>
                  <a:pt x="18584498" y="12381922"/>
                </a:lnTo>
                <a:lnTo>
                  <a:pt x="0" y="12381922"/>
                </a:lnTo>
                <a:lnTo>
                  <a:pt x="0" y="0"/>
                </a:lnTo>
                <a:close/>
              </a:path>
            </a:pathLst>
          </a:custGeom>
          <a:blipFill>
            <a:blip r:embed="rId2"/>
            <a:stretch>
              <a:fillRect l="0" t="0" r="0" b="0"/>
            </a:stretch>
          </a:blipFill>
        </p:spPr>
      </p:sp>
      <p:sp>
        <p:nvSpPr>
          <p:cNvPr name="TextBox 3" id="3"/>
          <p:cNvSpPr txBox="true"/>
          <p:nvPr/>
        </p:nvSpPr>
        <p:spPr>
          <a:xfrm rot="0">
            <a:off x="1202234" y="4301084"/>
            <a:ext cx="15883533" cy="1400228"/>
          </a:xfrm>
          <a:prstGeom prst="rect">
            <a:avLst/>
          </a:prstGeom>
        </p:spPr>
        <p:txBody>
          <a:bodyPr anchor="t" rtlCol="false" tIns="0" lIns="0" bIns="0" rIns="0">
            <a:spAutoFit/>
          </a:bodyPr>
          <a:lstStyle/>
          <a:p>
            <a:pPr algn="ctr">
              <a:lnSpc>
                <a:spcPts val="10502"/>
              </a:lnSpc>
            </a:pPr>
            <a:r>
              <a:rPr lang="en-US" sz="10502" i="true">
                <a:solidFill>
                  <a:srgbClr val="FFFFFF"/>
                </a:solidFill>
                <a:latin typeface="DM Serif Display Italics"/>
                <a:ea typeface="DM Serif Display Italics"/>
                <a:cs typeface="DM Serif Display Italics"/>
                <a:sym typeface="DM Serif Display Italics"/>
              </a:rPr>
              <a:t>The Pittsburgh Theater Hub</a:t>
            </a:r>
          </a:p>
        </p:txBody>
      </p:sp>
      <p:sp>
        <p:nvSpPr>
          <p:cNvPr name="TextBox 4" id="4"/>
          <p:cNvSpPr txBox="true"/>
          <p:nvPr/>
        </p:nvSpPr>
        <p:spPr>
          <a:xfrm rot="0">
            <a:off x="7864487" y="5944688"/>
            <a:ext cx="2559025" cy="366395"/>
          </a:xfrm>
          <a:prstGeom prst="rect">
            <a:avLst/>
          </a:prstGeom>
        </p:spPr>
        <p:txBody>
          <a:bodyPr anchor="t" rtlCol="false" tIns="0" lIns="0" bIns="0" rIns="0">
            <a:spAutoFit/>
          </a:bodyPr>
          <a:lstStyle/>
          <a:p>
            <a:pPr algn="ctr">
              <a:lnSpc>
                <a:spcPts val="2799"/>
              </a:lnSpc>
            </a:pPr>
            <a:r>
              <a:rPr lang="en-US" b="true" sz="2799">
                <a:solidFill>
                  <a:srgbClr val="FFFFFF"/>
                </a:solidFill>
                <a:latin typeface="DM Sans Bold"/>
                <a:ea typeface="DM Sans Bold"/>
                <a:cs typeface="DM Sans Bold"/>
                <a:sym typeface="DM Sans Bold"/>
              </a:rPr>
              <a:t>Alaina Halbleib</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Podcast</a:t>
            </a:r>
          </a:p>
        </p:txBody>
      </p:sp>
      <p:sp>
        <p:nvSpPr>
          <p:cNvPr name="TextBox 6" id="6"/>
          <p:cNvSpPr txBox="true"/>
          <p:nvPr/>
        </p:nvSpPr>
        <p:spPr>
          <a:xfrm rot="0">
            <a:off x="1028700" y="2294087"/>
            <a:ext cx="16230600" cy="530859"/>
          </a:xfrm>
          <a:prstGeom prst="rect">
            <a:avLst/>
          </a:prstGeom>
        </p:spPr>
        <p:txBody>
          <a:bodyPr anchor="t" rtlCol="false" tIns="0" lIns="0" bIns="0" rIns="0">
            <a:spAutoFit/>
          </a:bodyPr>
          <a:lstStyle/>
          <a:p>
            <a:pPr algn="l">
              <a:lnSpc>
                <a:spcPts val="4340"/>
              </a:lnSpc>
            </a:pPr>
            <a:r>
              <a:rPr lang="en-US" sz="3100" b="true">
                <a:solidFill>
                  <a:srgbClr val="2F2B24"/>
                </a:solidFill>
                <a:latin typeface="DM Sans Bold"/>
                <a:ea typeface="DM Sans Bold"/>
                <a:cs typeface="DM Sans Bold"/>
                <a:sym typeface="DM Sans Bold"/>
              </a:rPr>
              <a:t>The Pittsburgh Theater Pod ft. William McBridge</a:t>
            </a:r>
          </a:p>
        </p:txBody>
      </p:sp>
      <p:sp>
        <p:nvSpPr>
          <p:cNvPr name="TextBox 7" id="7"/>
          <p:cNvSpPr txBox="true"/>
          <p:nvPr/>
        </p:nvSpPr>
        <p:spPr>
          <a:xfrm rot="0">
            <a:off x="1028700" y="2777320"/>
            <a:ext cx="16230600" cy="772795"/>
          </a:xfrm>
          <a:prstGeom prst="rect">
            <a:avLst/>
          </a:prstGeom>
        </p:spPr>
        <p:txBody>
          <a:bodyPr anchor="t" rtlCol="false" tIns="0" lIns="0" bIns="0" rIns="0">
            <a:spAutoFit/>
          </a:bodyPr>
          <a:lstStyle/>
          <a:p>
            <a:pPr algn="l">
              <a:lnSpc>
                <a:spcPts val="3079"/>
              </a:lnSpc>
              <a:spcBef>
                <a:spcPct val="0"/>
              </a:spcBef>
            </a:pPr>
            <a:r>
              <a:rPr lang="en-US" sz="2199">
                <a:solidFill>
                  <a:srgbClr val="2F2B24"/>
                </a:solidFill>
                <a:latin typeface="DM Sans"/>
                <a:ea typeface="DM Sans"/>
                <a:cs typeface="DM Sans"/>
                <a:sym typeface="DM Sans"/>
              </a:rPr>
              <a:t>William McBridge, actor and Pittsburgh-native joins the Pittsburgh Theater Pod to discuss his latest role and how he got to that point. </a:t>
            </a:r>
          </a:p>
        </p:txBody>
      </p:sp>
      <p:sp>
        <p:nvSpPr>
          <p:cNvPr name="TextBox 8" id="8"/>
          <p:cNvSpPr txBox="true"/>
          <p:nvPr/>
        </p:nvSpPr>
        <p:spPr>
          <a:xfrm rot="0">
            <a:off x="1028700" y="3692990"/>
            <a:ext cx="16230600" cy="5786120"/>
          </a:xfrm>
          <a:prstGeom prst="rect">
            <a:avLst/>
          </a:prstGeom>
        </p:spPr>
        <p:txBody>
          <a:bodyPr anchor="t" rtlCol="false" tIns="0" lIns="0" bIns="0" rIns="0">
            <a:spAutoFit/>
          </a:bodyPr>
          <a:lstStyle/>
          <a:p>
            <a:pPr algn="l">
              <a:lnSpc>
                <a:spcPts val="2875"/>
              </a:lnSpc>
            </a:pPr>
            <a:r>
              <a:rPr lang="en-US" sz="2300" b="true">
                <a:solidFill>
                  <a:srgbClr val="2F2B24"/>
                </a:solidFill>
                <a:latin typeface="DM Sans Bold"/>
                <a:ea typeface="DM Sans Bold"/>
                <a:cs typeface="DM Sans Bold"/>
                <a:sym typeface="DM Sans Bold"/>
              </a:rPr>
              <a:t>Sponsor Message:</a:t>
            </a:r>
            <a:r>
              <a:rPr lang="en-US" sz="2300">
                <a:solidFill>
                  <a:srgbClr val="2F2B24"/>
                </a:solidFill>
                <a:latin typeface="DM Sans"/>
                <a:ea typeface="DM Sans"/>
                <a:cs typeface="DM Sans"/>
                <a:sym typeface="DM Sans"/>
              </a:rPr>
              <a:t> Today’s episode is sponsored by Belt Box. Belt box is a tool for all performers living in small or shared housing. Take it on tour, practice in your apartment building, or anywhere you need to belt just a bit quieter. Belt Box, available now at beltbox.com. Onto the episode!</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Intro</a:t>
            </a:r>
            <a:r>
              <a:rPr lang="en-US" sz="2300">
                <a:solidFill>
                  <a:srgbClr val="2F2B24"/>
                </a:solidFill>
                <a:latin typeface="DM Sans"/>
                <a:ea typeface="DM Sans"/>
                <a:cs typeface="DM Sans"/>
                <a:sym typeface="DM Sans"/>
              </a:rPr>
              <a:t>: Welcome to the Pittsburgh Theater Pod, brought to you by the Pittsburgh Theater Hub. I’m your host Alaina Halbleib and I am joined today by Pittsburgh Theater icon, William McBridge. </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Topic #1: Growing up in Pittsburgh theater scene (10 minutes)</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Segue:</a:t>
            </a:r>
            <a:r>
              <a:rPr lang="en-US" sz="2300">
                <a:solidFill>
                  <a:srgbClr val="2F2B24"/>
                </a:solidFill>
                <a:latin typeface="DM Sans"/>
                <a:ea typeface="DM Sans"/>
                <a:cs typeface="DM Sans"/>
                <a:sym typeface="DM Sans"/>
              </a:rPr>
              <a:t> Let’s shift gears a bit now to your current project… A Chorus Line at the Benedum Center!</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Topic #2: New show: A Chorus Line</a:t>
            </a:r>
          </a:p>
          <a:p>
            <a:pPr algn="l">
              <a:lnSpc>
                <a:spcPts val="2875"/>
              </a:lnSpc>
            </a:pPr>
            <a:r>
              <a:rPr lang="en-US" sz="2300">
                <a:solidFill>
                  <a:srgbClr val="2F2B24"/>
                </a:solidFill>
                <a:latin typeface="DM Sans"/>
                <a:ea typeface="DM Sans"/>
                <a:cs typeface="DM Sans"/>
                <a:sym typeface="DM Sans"/>
              </a:rPr>
              <a:t>Can you give the folks at home a little summary of the show?</a:t>
            </a:r>
          </a:p>
          <a:p>
            <a:pPr algn="l">
              <a:lnSpc>
                <a:spcPts val="2875"/>
              </a:lnSpc>
            </a:pPr>
            <a:r>
              <a:rPr lang="en-US" sz="2300">
                <a:solidFill>
                  <a:srgbClr val="2F2B24"/>
                </a:solidFill>
                <a:latin typeface="DM Sans"/>
                <a:ea typeface="DM Sans"/>
                <a:cs typeface="DM Sans"/>
                <a:sym typeface="DM Sans"/>
              </a:rPr>
              <a:t>What role are you playing?</a:t>
            </a:r>
          </a:p>
          <a:p>
            <a:pPr algn="l">
              <a:lnSpc>
                <a:spcPts val="2875"/>
              </a:lnSpc>
            </a:pPr>
            <a:r>
              <a:rPr lang="en-US" sz="2300">
                <a:solidFill>
                  <a:srgbClr val="2F2B24"/>
                </a:solidFill>
                <a:latin typeface="DM Sans"/>
                <a:ea typeface="DM Sans"/>
                <a:cs typeface="DM Sans"/>
                <a:sym typeface="DM Sans"/>
              </a:rPr>
              <a:t>What is your favorite number in the show?</a:t>
            </a:r>
          </a:p>
          <a:p>
            <a:pPr algn="l">
              <a:lnSpc>
                <a:spcPts val="2875"/>
              </a:lnSpc>
            </a:pPr>
            <a:r>
              <a:rPr lang="en-US" sz="2300">
                <a:solidFill>
                  <a:srgbClr val="2F2B24"/>
                </a:solidFill>
                <a:latin typeface="DM Sans"/>
                <a:ea typeface="DM Sans"/>
                <a:cs typeface="DM Sans"/>
                <a:sym typeface="DM Sans"/>
              </a:rPr>
              <a:t>How can we get tickets?</a:t>
            </a:r>
          </a:p>
        </p:txBody>
      </p:sp>
    </p:spTree>
  </p:cSld>
  <p:clrMapOvr>
    <a:masterClrMapping/>
  </p:clrMapOvr>
  <p:transition spd="fast">
    <p:fade/>
  </p:transition>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Podcast (Continued)</a:t>
            </a:r>
          </a:p>
        </p:txBody>
      </p:sp>
      <p:sp>
        <p:nvSpPr>
          <p:cNvPr name="TextBox 6" id="6"/>
          <p:cNvSpPr txBox="true"/>
          <p:nvPr/>
        </p:nvSpPr>
        <p:spPr>
          <a:xfrm rot="0">
            <a:off x="1028700" y="2386330"/>
            <a:ext cx="16230600" cy="6871970"/>
          </a:xfrm>
          <a:prstGeom prst="rect">
            <a:avLst/>
          </a:prstGeom>
        </p:spPr>
        <p:txBody>
          <a:bodyPr anchor="t" rtlCol="false" tIns="0" lIns="0" bIns="0" rIns="0">
            <a:spAutoFit/>
          </a:bodyPr>
          <a:lstStyle/>
          <a:p>
            <a:pPr algn="l">
              <a:lnSpc>
                <a:spcPts val="2875"/>
              </a:lnSpc>
            </a:pPr>
            <a:r>
              <a:rPr lang="en-US" sz="2300" b="true">
                <a:solidFill>
                  <a:srgbClr val="2F2B24"/>
                </a:solidFill>
                <a:latin typeface="DM Sans Bold"/>
                <a:ea typeface="DM Sans Bold"/>
                <a:cs typeface="DM Sans Bold"/>
                <a:sym typeface="DM Sans Bold"/>
              </a:rPr>
              <a:t>Topic #3: Game Segment - Broadway Trivia</a:t>
            </a:r>
          </a:p>
          <a:p>
            <a:pPr algn="l">
              <a:lnSpc>
                <a:spcPts val="2875"/>
              </a:lnSpc>
            </a:pPr>
          </a:p>
          <a:p>
            <a:pPr algn="l">
              <a:lnSpc>
                <a:spcPts val="2875"/>
              </a:lnSpc>
            </a:pPr>
            <a:r>
              <a:rPr lang="en-US" sz="2300">
                <a:solidFill>
                  <a:srgbClr val="2F2B24"/>
                </a:solidFill>
                <a:latin typeface="DM Sans"/>
                <a:ea typeface="DM Sans"/>
                <a:cs typeface="DM Sans"/>
                <a:sym typeface="DM Sans"/>
              </a:rPr>
              <a:t>What is the musical inside of Smash (show and broadway show)?</a:t>
            </a:r>
          </a:p>
          <a:p>
            <a:pPr algn="l">
              <a:lnSpc>
                <a:spcPts val="2875"/>
              </a:lnSpc>
            </a:pPr>
            <a:r>
              <a:rPr lang="en-US" sz="2300">
                <a:solidFill>
                  <a:srgbClr val="2F2B24"/>
                </a:solidFill>
                <a:latin typeface="DM Sans"/>
                <a:ea typeface="DM Sans"/>
                <a:cs typeface="DM Sans"/>
                <a:sym typeface="DM Sans"/>
              </a:rPr>
              <a:t>Bombshell</a:t>
            </a:r>
          </a:p>
          <a:p>
            <a:pPr algn="l">
              <a:lnSpc>
                <a:spcPts val="2875"/>
              </a:lnSpc>
            </a:pPr>
          </a:p>
          <a:p>
            <a:pPr algn="l">
              <a:lnSpc>
                <a:spcPts val="2875"/>
              </a:lnSpc>
            </a:pPr>
            <a:r>
              <a:rPr lang="en-US" sz="2300">
                <a:solidFill>
                  <a:srgbClr val="2F2B24"/>
                </a:solidFill>
                <a:latin typeface="DM Sans"/>
                <a:ea typeface="DM Sans"/>
                <a:cs typeface="DM Sans"/>
                <a:sym typeface="DM Sans"/>
              </a:rPr>
              <a:t>What childhood duo was stunt cast in Little Shop of Horrors off-Broadway last month? </a:t>
            </a:r>
          </a:p>
          <a:p>
            <a:pPr algn="l">
              <a:lnSpc>
                <a:spcPts val="2875"/>
              </a:lnSpc>
            </a:pPr>
            <a:r>
              <a:rPr lang="en-US" sz="2300">
                <a:solidFill>
                  <a:srgbClr val="2F2B24"/>
                </a:solidFill>
                <a:latin typeface="DM Sans"/>
                <a:ea typeface="DM Sans"/>
                <a:cs typeface="DM Sans"/>
                <a:sym typeface="DM Sans"/>
              </a:rPr>
              <a:t>Liz Gillies and Milo Manheim</a:t>
            </a:r>
          </a:p>
          <a:p>
            <a:pPr algn="l">
              <a:lnSpc>
                <a:spcPts val="2875"/>
              </a:lnSpc>
            </a:pPr>
          </a:p>
          <a:p>
            <a:pPr algn="l">
              <a:lnSpc>
                <a:spcPts val="2875"/>
              </a:lnSpc>
            </a:pPr>
            <a:r>
              <a:rPr lang="en-US" sz="2300">
                <a:solidFill>
                  <a:srgbClr val="2F2B24"/>
                </a:solidFill>
                <a:latin typeface="DM Sans"/>
                <a:ea typeface="DM Sans"/>
                <a:cs typeface="DM Sans"/>
                <a:sym typeface="DM Sans"/>
              </a:rPr>
              <a:t>What is the longest running show currently on Broadway?</a:t>
            </a:r>
          </a:p>
          <a:p>
            <a:pPr algn="l">
              <a:lnSpc>
                <a:spcPts val="2875"/>
              </a:lnSpc>
            </a:pPr>
            <a:r>
              <a:rPr lang="en-US" sz="2300">
                <a:solidFill>
                  <a:srgbClr val="2F2B24"/>
                </a:solidFill>
                <a:latin typeface="DM Sans"/>
                <a:ea typeface="DM Sans"/>
                <a:cs typeface="DM Sans"/>
                <a:sym typeface="DM Sans"/>
              </a:rPr>
              <a:t>Chicago (90s revival)</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Closing</a:t>
            </a:r>
          </a:p>
          <a:p>
            <a:pPr algn="l">
              <a:lnSpc>
                <a:spcPts val="2875"/>
              </a:lnSpc>
            </a:pPr>
            <a:r>
              <a:rPr lang="en-US" sz="2300">
                <a:solidFill>
                  <a:srgbClr val="2F2B24"/>
                </a:solidFill>
                <a:latin typeface="DM Sans"/>
                <a:ea typeface="DM Sans"/>
                <a:cs typeface="DM Sans"/>
                <a:sym typeface="DM Sans"/>
              </a:rPr>
              <a:t>Well thank you so much William for popping into the Pittsburgh Theater Pod! Do you have any parting words for our quests?</a:t>
            </a:r>
          </a:p>
          <a:p>
            <a:pPr algn="l">
              <a:lnSpc>
                <a:spcPts val="2875"/>
              </a:lnSpc>
            </a:pPr>
          </a:p>
          <a:p>
            <a:pPr algn="l">
              <a:lnSpc>
                <a:spcPts val="2875"/>
              </a:lnSpc>
            </a:pPr>
            <a:r>
              <a:rPr lang="en-US" sz="2300" b="true">
                <a:solidFill>
                  <a:srgbClr val="2F2B24"/>
                </a:solidFill>
                <a:latin typeface="DM Sans Bold"/>
                <a:ea typeface="DM Sans Bold"/>
                <a:cs typeface="DM Sans Bold"/>
                <a:sym typeface="DM Sans Bold"/>
              </a:rPr>
              <a:t>CTA</a:t>
            </a:r>
          </a:p>
          <a:p>
            <a:pPr algn="l">
              <a:lnSpc>
                <a:spcPts val="2875"/>
              </a:lnSpc>
            </a:pPr>
            <a:r>
              <a:rPr lang="en-US" sz="2300">
                <a:solidFill>
                  <a:srgbClr val="2F2B24"/>
                </a:solidFill>
                <a:latin typeface="DM Sans"/>
                <a:ea typeface="DM Sans"/>
                <a:cs typeface="DM Sans"/>
                <a:sym typeface="DM Sans"/>
              </a:rPr>
              <a:t>Make sure to tune into PittsburghTheaterHub.com for our blog headed to you guys tomorrow and next Thursday for the next episode of The Pittsburgh Theater Pod! Also be sure to check out Mr. McBridge in A Chorus Line headed to the Benedum Center next week! Bye!</a:t>
            </a:r>
          </a:p>
        </p:txBody>
      </p:sp>
    </p:spTree>
  </p:cSld>
  <p:clrMapOvr>
    <a:masterClrMapping/>
  </p:clrMapOvr>
  <p:transition spd="fast">
    <p:fade/>
  </p:transition>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Print Advertisement</a:t>
            </a:r>
          </a:p>
        </p:txBody>
      </p:sp>
      <p:sp>
        <p:nvSpPr>
          <p:cNvPr name="TextBox 3" id="3"/>
          <p:cNvSpPr txBox="true"/>
          <p:nvPr/>
        </p:nvSpPr>
        <p:spPr>
          <a:xfrm rot="0">
            <a:off x="2083482" y="3809364"/>
            <a:ext cx="14121036" cy="2601596"/>
          </a:xfrm>
          <a:prstGeom prst="rect">
            <a:avLst/>
          </a:prstGeom>
        </p:spPr>
        <p:txBody>
          <a:bodyPr anchor="t" rtlCol="false" tIns="0" lIns="0" bIns="0" rIns="0">
            <a:spAutoFit/>
          </a:bodyPr>
          <a:lstStyle/>
          <a:p>
            <a:pPr algn="l">
              <a:lnSpc>
                <a:spcPts val="5179"/>
              </a:lnSpc>
              <a:spcBef>
                <a:spcPct val="0"/>
              </a:spcBef>
            </a:pPr>
            <a:r>
              <a:rPr lang="en-US" b="true" sz="3699">
                <a:solidFill>
                  <a:srgbClr val="2F2B24"/>
                </a:solidFill>
                <a:latin typeface="DM Sans Bold"/>
                <a:ea typeface="DM Sans Bold"/>
                <a:cs typeface="DM Sans Bold"/>
                <a:sym typeface="DM Sans Bold"/>
              </a:rPr>
              <a:t>Message</a:t>
            </a:r>
            <a:r>
              <a:rPr lang="en-US" sz="3699">
                <a:solidFill>
                  <a:srgbClr val="2F2B24"/>
                </a:solidFill>
                <a:latin typeface="DM Sans"/>
                <a:ea typeface="DM Sans"/>
                <a:cs typeface="DM Sans"/>
                <a:sym typeface="DM Sans"/>
              </a:rPr>
              <a:t>: Get back to live theater in Pittsburgh </a:t>
            </a:r>
          </a:p>
          <a:p>
            <a:pPr algn="l">
              <a:lnSpc>
                <a:spcPts val="5179"/>
              </a:lnSpc>
              <a:spcBef>
                <a:spcPct val="0"/>
              </a:spcBef>
            </a:pPr>
            <a:r>
              <a:rPr lang="en-US" b="true" sz="3699">
                <a:solidFill>
                  <a:srgbClr val="2F2B24"/>
                </a:solidFill>
                <a:latin typeface="DM Sans Bold"/>
                <a:ea typeface="DM Sans Bold"/>
                <a:cs typeface="DM Sans Bold"/>
                <a:sym typeface="DM Sans Bold"/>
              </a:rPr>
              <a:t>Image</a:t>
            </a:r>
            <a:r>
              <a:rPr lang="en-US" sz="3699">
                <a:solidFill>
                  <a:srgbClr val="2F2B24"/>
                </a:solidFill>
                <a:latin typeface="DM Sans"/>
                <a:ea typeface="DM Sans"/>
                <a:cs typeface="DM Sans"/>
                <a:sym typeface="DM Sans"/>
              </a:rPr>
              <a:t>: Spotlight on a curtain, text on spotlight. </a:t>
            </a:r>
          </a:p>
          <a:p>
            <a:pPr algn="l">
              <a:lnSpc>
                <a:spcPts val="5179"/>
              </a:lnSpc>
              <a:spcBef>
                <a:spcPct val="0"/>
              </a:spcBef>
            </a:pPr>
            <a:r>
              <a:rPr lang="en-US" b="true" sz="3699">
                <a:solidFill>
                  <a:srgbClr val="2F2B24"/>
                </a:solidFill>
                <a:latin typeface="DM Sans Bold"/>
                <a:ea typeface="DM Sans Bold"/>
                <a:cs typeface="DM Sans Bold"/>
                <a:sym typeface="DM Sans Bold"/>
              </a:rPr>
              <a:t>Goals</a:t>
            </a:r>
            <a:r>
              <a:rPr lang="en-US" sz="3699">
                <a:solidFill>
                  <a:srgbClr val="2F2B24"/>
                </a:solidFill>
                <a:latin typeface="DM Sans"/>
                <a:ea typeface="DM Sans"/>
                <a:cs typeface="DM Sans"/>
                <a:sym typeface="DM Sans"/>
              </a:rPr>
              <a:t>: get viewership on site, drive engagement, spread the word</a:t>
            </a:r>
          </a:p>
          <a:p>
            <a:pPr algn="l">
              <a:lnSpc>
                <a:spcPts val="5179"/>
              </a:lnSpc>
              <a:spcBef>
                <a:spcPct val="0"/>
              </a:spcBef>
            </a:pPr>
            <a:r>
              <a:rPr lang="en-US" b="true" sz="3699">
                <a:solidFill>
                  <a:srgbClr val="2F2B24"/>
                </a:solidFill>
                <a:latin typeface="DM Sans Bold"/>
                <a:ea typeface="DM Sans Bold"/>
                <a:cs typeface="DM Sans Bold"/>
                <a:sym typeface="DM Sans Bold"/>
              </a:rPr>
              <a:t>Target</a:t>
            </a:r>
            <a:r>
              <a:rPr lang="en-US" sz="3699">
                <a:solidFill>
                  <a:srgbClr val="2F2B24"/>
                </a:solidFill>
                <a:latin typeface="DM Sans"/>
                <a:ea typeface="DM Sans"/>
                <a:cs typeface="DM Sans"/>
                <a:sym typeface="DM Sans"/>
              </a:rPr>
              <a:t> </a:t>
            </a:r>
            <a:r>
              <a:rPr lang="en-US" b="true" sz="3699">
                <a:solidFill>
                  <a:srgbClr val="2F2B24"/>
                </a:solidFill>
                <a:latin typeface="DM Sans Bold"/>
                <a:ea typeface="DM Sans Bold"/>
                <a:cs typeface="DM Sans Bold"/>
                <a:sym typeface="DM Sans Bold"/>
              </a:rPr>
              <a:t>audience</a:t>
            </a:r>
            <a:r>
              <a:rPr lang="en-US" sz="3699">
                <a:solidFill>
                  <a:srgbClr val="2F2B24"/>
                </a:solidFill>
                <a:latin typeface="DM Sans"/>
                <a:ea typeface="DM Sans"/>
                <a:cs typeface="DM Sans"/>
                <a:sym typeface="DM Sans"/>
              </a:rPr>
              <a:t>: young adult theater performers in Pittsburgh</a:t>
            </a:r>
          </a:p>
        </p:txBody>
      </p:sp>
      <p:grpSp>
        <p:nvGrpSpPr>
          <p:cNvPr name="Group 4" id="4"/>
          <p:cNvGrpSpPr/>
          <p:nvPr/>
        </p:nvGrpSpPr>
        <p:grpSpPr>
          <a:xfrm rot="0">
            <a:off x="303551" y="412335"/>
            <a:ext cx="17680897" cy="9462330"/>
            <a:chOff x="0" y="0"/>
            <a:chExt cx="4656697" cy="2492136"/>
          </a:xfrm>
        </p:grpSpPr>
        <p:sp>
          <p:nvSpPr>
            <p:cNvPr name="Freeform 5" id="5"/>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6" id="6"/>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Tree>
  </p:cSld>
  <p:clrMapOvr>
    <a:masterClrMapping/>
  </p:clrMapOvr>
  <p:transition spd="fast">
    <p:fade/>
  </p:transition>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grpSp>
        <p:nvGrpSpPr>
          <p:cNvPr name="Group 5" id="5"/>
          <p:cNvGrpSpPr/>
          <p:nvPr/>
        </p:nvGrpSpPr>
        <p:grpSpPr>
          <a:xfrm rot="0">
            <a:off x="1028700" y="8195419"/>
            <a:ext cx="7222988" cy="1244452"/>
            <a:chOff x="0" y="0"/>
            <a:chExt cx="1902351" cy="327757"/>
          </a:xfrm>
        </p:grpSpPr>
        <p:sp>
          <p:nvSpPr>
            <p:cNvPr name="Freeform 6" id="6"/>
            <p:cNvSpPr/>
            <p:nvPr/>
          </p:nvSpPr>
          <p:spPr>
            <a:xfrm flipH="false" flipV="false" rot="0">
              <a:off x="0" y="0"/>
              <a:ext cx="1902351" cy="327757"/>
            </a:xfrm>
            <a:custGeom>
              <a:avLst/>
              <a:gdLst/>
              <a:ahLst/>
              <a:cxnLst/>
              <a:rect r="r" b="b" t="t" l="l"/>
              <a:pathLst>
                <a:path h="327757" w="1902351">
                  <a:moveTo>
                    <a:pt x="0" y="0"/>
                  </a:moveTo>
                  <a:lnTo>
                    <a:pt x="1902351" y="0"/>
                  </a:lnTo>
                  <a:lnTo>
                    <a:pt x="1902351" y="327757"/>
                  </a:lnTo>
                  <a:lnTo>
                    <a:pt x="0" y="327757"/>
                  </a:lnTo>
                  <a:close/>
                </a:path>
              </a:pathLst>
            </a:custGeom>
            <a:solidFill>
              <a:srgbClr val="000000">
                <a:alpha val="0"/>
              </a:srgbClr>
            </a:solidFill>
            <a:ln w="57150" cap="sq">
              <a:solidFill>
                <a:srgbClr val="000000"/>
              </a:solidFill>
              <a:prstDash val="solid"/>
              <a:miter/>
            </a:ln>
          </p:spPr>
        </p:sp>
        <p:sp>
          <p:nvSpPr>
            <p:cNvPr name="TextBox 7" id="7"/>
            <p:cNvSpPr txBox="true"/>
            <p:nvPr/>
          </p:nvSpPr>
          <p:spPr>
            <a:xfrm>
              <a:off x="0" y="-47625"/>
              <a:ext cx="1902351" cy="375382"/>
            </a:xfrm>
            <a:prstGeom prst="rect">
              <a:avLst/>
            </a:prstGeom>
          </p:spPr>
          <p:txBody>
            <a:bodyPr anchor="ctr" rtlCol="false" tIns="50800" lIns="50800" bIns="50800" rIns="50800"/>
            <a:lstStyle/>
            <a:p>
              <a:pPr algn="ctr">
                <a:lnSpc>
                  <a:spcPts val="3219"/>
                </a:lnSpc>
              </a:pPr>
            </a:p>
          </p:txBody>
        </p:sp>
      </p:grpSp>
      <p:sp>
        <p:nvSpPr>
          <p:cNvPr name="TextBox 8" id="8"/>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Homepage</a:t>
            </a:r>
          </a:p>
        </p:txBody>
      </p:sp>
      <p:sp>
        <p:nvSpPr>
          <p:cNvPr name="TextBox 9" id="9"/>
          <p:cNvSpPr txBox="true"/>
          <p:nvPr/>
        </p:nvSpPr>
        <p:spPr>
          <a:xfrm rot="0">
            <a:off x="1028700" y="2142676"/>
            <a:ext cx="14445975" cy="523874"/>
          </a:xfrm>
          <a:prstGeom prst="rect">
            <a:avLst/>
          </a:prstGeom>
        </p:spPr>
        <p:txBody>
          <a:bodyPr anchor="t" rtlCol="false" tIns="0" lIns="0" bIns="0" rIns="0">
            <a:spAutoFit/>
          </a:bodyPr>
          <a:lstStyle/>
          <a:p>
            <a:pPr algn="l">
              <a:lnSpc>
                <a:spcPts val="4200"/>
              </a:lnSpc>
            </a:pPr>
            <a:r>
              <a:rPr lang="en-US" sz="3000">
                <a:solidFill>
                  <a:srgbClr val="2F2B24"/>
                </a:solidFill>
                <a:latin typeface="DM Sans"/>
                <a:ea typeface="DM Sans"/>
                <a:cs typeface="DM Sans"/>
                <a:sym typeface="DM Sans"/>
              </a:rPr>
              <a:t>Navigation: Home | About | Get Involved | Blog | Contact</a:t>
            </a:r>
          </a:p>
        </p:txBody>
      </p:sp>
      <p:sp>
        <p:nvSpPr>
          <p:cNvPr name="TextBox 10" id="10"/>
          <p:cNvSpPr txBox="true"/>
          <p:nvPr/>
        </p:nvSpPr>
        <p:spPr>
          <a:xfrm rot="0">
            <a:off x="1028700" y="2743728"/>
            <a:ext cx="7702521" cy="3989705"/>
          </a:xfrm>
          <a:prstGeom prst="rect">
            <a:avLst/>
          </a:prstGeom>
        </p:spPr>
        <p:txBody>
          <a:bodyPr anchor="t" rtlCol="false" tIns="0" lIns="0" bIns="0" rIns="0">
            <a:spAutoFit/>
          </a:bodyPr>
          <a:lstStyle/>
          <a:p>
            <a:pPr algn="l">
              <a:lnSpc>
                <a:spcPts val="3219"/>
              </a:lnSpc>
            </a:pPr>
            <a:r>
              <a:rPr lang="en-US" sz="2299" b="true">
                <a:solidFill>
                  <a:srgbClr val="2F2B24"/>
                </a:solidFill>
                <a:latin typeface="DM Sans Bold"/>
                <a:ea typeface="DM Sans Bold"/>
                <a:cs typeface="DM Sans Bold"/>
                <a:sym typeface="DM Sans Bold"/>
              </a:rPr>
              <a:t>Hero Image:</a:t>
            </a:r>
          </a:p>
          <a:p>
            <a:pPr algn="l" marL="496569" indent="-248284" lvl="1">
              <a:lnSpc>
                <a:spcPts val="3219"/>
              </a:lnSpc>
              <a:buFont typeface="Arial"/>
              <a:buChar char="•"/>
            </a:pPr>
            <a:r>
              <a:rPr lang="en-US" sz="2299">
                <a:solidFill>
                  <a:srgbClr val="2F2B24"/>
                </a:solidFill>
                <a:latin typeface="DM Sans"/>
                <a:ea typeface="DM Sans"/>
                <a:cs typeface="DM Sans"/>
                <a:sym typeface="DM Sans"/>
              </a:rPr>
              <a:t>rotating candid show pictures from Pittsburgh area</a:t>
            </a:r>
          </a:p>
          <a:p>
            <a:pPr algn="l" marL="496569" indent="-248284" lvl="1">
              <a:lnSpc>
                <a:spcPts val="3219"/>
              </a:lnSpc>
              <a:buFont typeface="Arial"/>
              <a:buChar char="•"/>
            </a:pPr>
            <a:r>
              <a:rPr lang="en-US" sz="2299">
                <a:solidFill>
                  <a:srgbClr val="2F2B24"/>
                </a:solidFill>
                <a:latin typeface="DM Sans"/>
                <a:ea typeface="DM Sans"/>
                <a:cs typeface="DM Sans"/>
                <a:sym typeface="DM Sans"/>
              </a:rPr>
              <a:t>“Making theater in Pittsburgh, PA accessible”</a:t>
            </a:r>
          </a:p>
          <a:p>
            <a:pPr algn="l" marL="496569" indent="-248284" lvl="1">
              <a:lnSpc>
                <a:spcPts val="3219"/>
              </a:lnSpc>
              <a:buFont typeface="Arial"/>
              <a:buChar char="•"/>
            </a:pPr>
            <a:r>
              <a:rPr lang="en-US" sz="2299">
                <a:solidFill>
                  <a:srgbClr val="2F2B24"/>
                </a:solidFill>
                <a:latin typeface="DM Sans"/>
                <a:ea typeface="DM Sans"/>
                <a:cs typeface="DM Sans"/>
                <a:sym typeface="DM Sans"/>
              </a:rPr>
              <a:t>CTAs</a:t>
            </a:r>
          </a:p>
          <a:p>
            <a:pPr algn="l" marL="993138" indent="-331046" lvl="2">
              <a:lnSpc>
                <a:spcPts val="3219"/>
              </a:lnSpc>
              <a:buFont typeface="Arial"/>
              <a:buChar char="⚬"/>
            </a:pPr>
            <a:r>
              <a:rPr lang="en-US" sz="2299">
                <a:solidFill>
                  <a:srgbClr val="2F2B24"/>
                </a:solidFill>
                <a:latin typeface="DM Sans"/>
                <a:ea typeface="DM Sans"/>
                <a:cs typeface="DM Sans"/>
                <a:sym typeface="DM Sans"/>
              </a:rPr>
              <a:t>“Get Involved”</a:t>
            </a:r>
          </a:p>
          <a:p>
            <a:pPr algn="l" marL="993138" indent="-331046" lvl="2">
              <a:lnSpc>
                <a:spcPts val="3219"/>
              </a:lnSpc>
              <a:buFont typeface="Arial"/>
              <a:buChar char="⚬"/>
            </a:pPr>
            <a:r>
              <a:rPr lang="en-US" sz="2299">
                <a:solidFill>
                  <a:srgbClr val="2F2B24"/>
                </a:solidFill>
                <a:latin typeface="DM Sans"/>
                <a:ea typeface="DM Sans"/>
                <a:cs typeface="DM Sans"/>
                <a:sym typeface="DM Sans"/>
              </a:rPr>
              <a:t>“Get back to live theater”</a:t>
            </a:r>
          </a:p>
          <a:p>
            <a:pPr algn="l" marL="496569" indent="-248284" lvl="1">
              <a:lnSpc>
                <a:spcPts val="3219"/>
              </a:lnSpc>
              <a:buFont typeface="Arial"/>
              <a:buChar char="•"/>
            </a:pPr>
            <a:r>
              <a:rPr lang="en-US" sz="2299">
                <a:solidFill>
                  <a:srgbClr val="2F2B24"/>
                </a:solidFill>
                <a:latin typeface="DM Sans"/>
                <a:ea typeface="DM Sans"/>
                <a:cs typeface="DM Sans"/>
                <a:sym typeface="DM Sans"/>
              </a:rPr>
              <a:t>Buttons: </a:t>
            </a:r>
          </a:p>
          <a:p>
            <a:pPr algn="l" marL="993138" indent="-331046" lvl="2">
              <a:lnSpc>
                <a:spcPts val="3219"/>
              </a:lnSpc>
              <a:buFont typeface="Arial"/>
              <a:buChar char="⚬"/>
            </a:pPr>
            <a:r>
              <a:rPr lang="en-US" sz="2299">
                <a:solidFill>
                  <a:srgbClr val="2F2B24"/>
                </a:solidFill>
                <a:latin typeface="DM Sans"/>
                <a:ea typeface="DM Sans"/>
                <a:cs typeface="DM Sans"/>
                <a:sym typeface="DM Sans"/>
              </a:rPr>
              <a:t>“Watch” </a:t>
            </a:r>
          </a:p>
          <a:p>
            <a:pPr algn="l" marL="993138" indent="-331046" lvl="2">
              <a:lnSpc>
                <a:spcPts val="3219"/>
              </a:lnSpc>
              <a:buFont typeface="Arial"/>
              <a:buChar char="⚬"/>
            </a:pPr>
            <a:r>
              <a:rPr lang="en-US" sz="2299">
                <a:solidFill>
                  <a:srgbClr val="2F2B24"/>
                </a:solidFill>
                <a:latin typeface="DM Sans"/>
                <a:ea typeface="DM Sans"/>
                <a:cs typeface="DM Sans"/>
                <a:sym typeface="DM Sans"/>
              </a:rPr>
              <a:t>“Join”</a:t>
            </a:r>
          </a:p>
          <a:p>
            <a:pPr algn="l">
              <a:lnSpc>
                <a:spcPts val="3219"/>
              </a:lnSpc>
            </a:pPr>
          </a:p>
        </p:txBody>
      </p:sp>
      <p:sp>
        <p:nvSpPr>
          <p:cNvPr name="TextBox 11" id="11"/>
          <p:cNvSpPr txBox="true"/>
          <p:nvPr/>
        </p:nvSpPr>
        <p:spPr>
          <a:xfrm rot="0">
            <a:off x="1028700" y="6567914"/>
            <a:ext cx="7702521" cy="1589405"/>
          </a:xfrm>
          <a:prstGeom prst="rect">
            <a:avLst/>
          </a:prstGeom>
        </p:spPr>
        <p:txBody>
          <a:bodyPr anchor="t" rtlCol="false" tIns="0" lIns="0" bIns="0" rIns="0">
            <a:spAutoFit/>
          </a:bodyPr>
          <a:lstStyle/>
          <a:p>
            <a:pPr algn="l">
              <a:lnSpc>
                <a:spcPts val="3219"/>
              </a:lnSpc>
            </a:pPr>
            <a:r>
              <a:rPr lang="en-US" sz="2299" b="true">
                <a:solidFill>
                  <a:srgbClr val="2F2B24"/>
                </a:solidFill>
                <a:latin typeface="DM Sans Bold"/>
                <a:ea typeface="DM Sans Bold"/>
                <a:cs typeface="DM Sans Bold"/>
                <a:sym typeface="DM Sans Bold"/>
              </a:rPr>
              <a:t>Location:</a:t>
            </a:r>
          </a:p>
          <a:p>
            <a:pPr algn="l" marL="496569" indent="-248284" lvl="1">
              <a:lnSpc>
                <a:spcPts val="3219"/>
              </a:lnSpc>
              <a:buFont typeface="Arial"/>
              <a:buChar char="•"/>
            </a:pPr>
            <a:r>
              <a:rPr lang="en-US" sz="2299">
                <a:solidFill>
                  <a:srgbClr val="2F2B24"/>
                </a:solidFill>
                <a:latin typeface="DM Sans"/>
                <a:ea typeface="DM Sans"/>
                <a:cs typeface="DM Sans"/>
                <a:sym typeface="DM Sans"/>
              </a:rPr>
              <a:t>“Find a theater near you”</a:t>
            </a:r>
          </a:p>
          <a:p>
            <a:pPr algn="l" marL="496569" indent="-248284" lvl="1">
              <a:lnSpc>
                <a:spcPts val="3219"/>
              </a:lnSpc>
              <a:buFont typeface="Arial"/>
              <a:buChar char="•"/>
            </a:pPr>
            <a:r>
              <a:rPr lang="en-US" sz="2299">
                <a:solidFill>
                  <a:srgbClr val="2F2B24"/>
                </a:solidFill>
                <a:latin typeface="DM Sans"/>
                <a:ea typeface="DM Sans"/>
                <a:cs typeface="DM Sans"/>
                <a:sym typeface="DM Sans"/>
              </a:rPr>
              <a:t>map of local theaters</a:t>
            </a:r>
          </a:p>
          <a:p>
            <a:pPr algn="l">
              <a:lnSpc>
                <a:spcPts val="3219"/>
              </a:lnSpc>
            </a:pPr>
          </a:p>
        </p:txBody>
      </p:sp>
      <p:sp>
        <p:nvSpPr>
          <p:cNvPr name="TextBox 12" id="12"/>
          <p:cNvSpPr txBox="true"/>
          <p:nvPr/>
        </p:nvSpPr>
        <p:spPr>
          <a:xfrm rot="0">
            <a:off x="9345881" y="2743728"/>
            <a:ext cx="7702521" cy="6390005"/>
          </a:xfrm>
          <a:prstGeom prst="rect">
            <a:avLst/>
          </a:prstGeom>
        </p:spPr>
        <p:txBody>
          <a:bodyPr anchor="t" rtlCol="false" tIns="0" lIns="0" bIns="0" rIns="0">
            <a:spAutoFit/>
          </a:bodyPr>
          <a:lstStyle/>
          <a:p>
            <a:pPr algn="l">
              <a:lnSpc>
                <a:spcPts val="3219"/>
              </a:lnSpc>
            </a:pPr>
            <a:r>
              <a:rPr lang="en-US" sz="2299" b="true">
                <a:solidFill>
                  <a:srgbClr val="2F2B24"/>
                </a:solidFill>
                <a:latin typeface="DM Sans Bold"/>
                <a:ea typeface="DM Sans Bold"/>
                <a:cs typeface="DM Sans Bold"/>
                <a:sym typeface="DM Sans Bold"/>
              </a:rPr>
              <a:t>Products and Services:</a:t>
            </a:r>
          </a:p>
          <a:p>
            <a:pPr algn="l" marL="496569" indent="-248284" lvl="1">
              <a:lnSpc>
                <a:spcPts val="3219"/>
              </a:lnSpc>
              <a:buFont typeface="Arial"/>
              <a:buChar char="•"/>
            </a:pPr>
            <a:r>
              <a:rPr lang="en-US" sz="2299">
                <a:solidFill>
                  <a:srgbClr val="2F2B24"/>
                </a:solidFill>
                <a:latin typeface="DM Sans"/>
                <a:ea typeface="DM Sans"/>
                <a:cs typeface="DM Sans"/>
                <a:sym typeface="DM Sans"/>
              </a:rPr>
              <a:t>Audition information</a:t>
            </a:r>
          </a:p>
          <a:p>
            <a:pPr algn="l" marL="993138" indent="-331046" lvl="2">
              <a:lnSpc>
                <a:spcPts val="3219"/>
              </a:lnSpc>
              <a:buFont typeface="Arial"/>
              <a:buChar char="⚬"/>
            </a:pPr>
            <a:r>
              <a:rPr lang="en-US" sz="2299">
                <a:solidFill>
                  <a:srgbClr val="2F2B24"/>
                </a:solidFill>
                <a:latin typeface="DM Sans"/>
                <a:ea typeface="DM Sans"/>
                <a:cs typeface="DM Sans"/>
                <a:sym typeface="DM Sans"/>
              </a:rPr>
              <a:t>“Audition for a show near you!”</a:t>
            </a:r>
          </a:p>
          <a:p>
            <a:pPr algn="l" marL="993138" indent="-331046" lvl="2">
              <a:lnSpc>
                <a:spcPts val="3219"/>
              </a:lnSpc>
              <a:buFont typeface="Arial"/>
              <a:buChar char="⚬"/>
            </a:pPr>
            <a:r>
              <a:rPr lang="en-US" sz="2299">
                <a:solidFill>
                  <a:srgbClr val="2F2B24"/>
                </a:solidFill>
                <a:latin typeface="DM Sans"/>
                <a:ea typeface="DM Sans"/>
                <a:cs typeface="DM Sans"/>
                <a:sym typeface="DM Sans"/>
              </a:rPr>
              <a:t>“Here you’ll find a collection of all theaters  (community, professional, and otherwise) where you can get involved!“</a:t>
            </a:r>
          </a:p>
          <a:p>
            <a:pPr algn="l" marL="993138" indent="-331046" lvl="2">
              <a:lnSpc>
                <a:spcPts val="3219"/>
              </a:lnSpc>
              <a:buFont typeface="Arial"/>
              <a:buChar char="⚬"/>
            </a:pPr>
            <a:r>
              <a:rPr lang="en-US" sz="2299">
                <a:solidFill>
                  <a:srgbClr val="2F2B24"/>
                </a:solidFill>
                <a:latin typeface="DM Sans"/>
                <a:ea typeface="DM Sans"/>
                <a:cs typeface="DM Sans"/>
                <a:sym typeface="DM Sans"/>
              </a:rPr>
              <a:t>CTA: “Audition Today!”</a:t>
            </a:r>
          </a:p>
          <a:p>
            <a:pPr algn="l" marL="993138" indent="-331046" lvl="2">
              <a:lnSpc>
                <a:spcPts val="3219"/>
              </a:lnSpc>
              <a:buFont typeface="Arial"/>
              <a:buChar char="⚬"/>
            </a:pPr>
            <a:r>
              <a:rPr lang="en-US" sz="2299">
                <a:solidFill>
                  <a:srgbClr val="2F2B24"/>
                </a:solidFill>
                <a:latin typeface="DM Sans"/>
                <a:ea typeface="DM Sans"/>
                <a:cs typeface="DM Sans"/>
                <a:sym typeface="DM Sans"/>
              </a:rPr>
              <a:t>Image: a Pittsburgh venue</a:t>
            </a:r>
          </a:p>
          <a:p>
            <a:pPr algn="l" marL="496569" indent="-248284" lvl="1">
              <a:lnSpc>
                <a:spcPts val="3219"/>
              </a:lnSpc>
              <a:buFont typeface="Arial"/>
              <a:buChar char="•"/>
            </a:pPr>
            <a:r>
              <a:rPr lang="en-US" sz="2299">
                <a:solidFill>
                  <a:srgbClr val="2F2B24"/>
                </a:solidFill>
                <a:latin typeface="DM Sans"/>
                <a:ea typeface="DM Sans"/>
                <a:cs typeface="DM Sans"/>
                <a:sym typeface="DM Sans"/>
              </a:rPr>
              <a:t>Volunteer Opportunities</a:t>
            </a:r>
          </a:p>
          <a:p>
            <a:pPr algn="l" marL="993138" indent="-331046" lvl="2">
              <a:lnSpc>
                <a:spcPts val="3219"/>
              </a:lnSpc>
              <a:buFont typeface="Arial"/>
              <a:buChar char="⚬"/>
            </a:pPr>
            <a:r>
              <a:rPr lang="en-US" sz="2299">
                <a:solidFill>
                  <a:srgbClr val="2F2B24"/>
                </a:solidFill>
                <a:latin typeface="DM Sans"/>
                <a:ea typeface="DM Sans"/>
                <a:cs typeface="DM Sans"/>
                <a:sym typeface="DM Sans"/>
              </a:rPr>
              <a:t>Crew Positions</a:t>
            </a:r>
          </a:p>
          <a:p>
            <a:pPr algn="l" marL="993138" indent="-331046" lvl="2">
              <a:lnSpc>
                <a:spcPts val="3219"/>
              </a:lnSpc>
              <a:buFont typeface="Arial"/>
              <a:buChar char="⚬"/>
            </a:pPr>
            <a:r>
              <a:rPr lang="en-US" sz="2299">
                <a:solidFill>
                  <a:srgbClr val="2F2B24"/>
                </a:solidFill>
                <a:latin typeface="DM Sans"/>
                <a:ea typeface="DM Sans"/>
                <a:cs typeface="DM Sans"/>
                <a:sym typeface="DM Sans"/>
              </a:rPr>
              <a:t>Theater Operations</a:t>
            </a:r>
          </a:p>
          <a:p>
            <a:pPr algn="l" marL="496569" indent="-248284" lvl="1">
              <a:lnSpc>
                <a:spcPts val="3219"/>
              </a:lnSpc>
              <a:buFont typeface="Arial"/>
              <a:buChar char="•"/>
            </a:pPr>
            <a:r>
              <a:rPr lang="en-US" sz="2299">
                <a:solidFill>
                  <a:srgbClr val="2F2B24"/>
                </a:solidFill>
                <a:latin typeface="DM Sans"/>
                <a:ea typeface="DM Sans"/>
                <a:cs typeface="DM Sans"/>
                <a:sym typeface="DM Sans"/>
              </a:rPr>
              <a:t>Upcoming shows and tickets</a:t>
            </a:r>
          </a:p>
          <a:p>
            <a:pPr algn="l" marL="993138" indent="-331046" lvl="2">
              <a:lnSpc>
                <a:spcPts val="3219"/>
              </a:lnSpc>
              <a:buFont typeface="Arial"/>
              <a:buChar char="⚬"/>
            </a:pPr>
            <a:r>
              <a:rPr lang="en-US" sz="2299">
                <a:solidFill>
                  <a:srgbClr val="2F2B24"/>
                </a:solidFill>
                <a:latin typeface="DM Sans"/>
                <a:ea typeface="DM Sans"/>
                <a:cs typeface="DM Sans"/>
                <a:sym typeface="DM Sans"/>
              </a:rPr>
              <a:t>“What’s playing now?”</a:t>
            </a:r>
          </a:p>
          <a:p>
            <a:pPr algn="l" marL="993138" indent="-331046" lvl="2">
              <a:lnSpc>
                <a:spcPts val="3219"/>
              </a:lnSpc>
              <a:buFont typeface="Arial"/>
              <a:buChar char="⚬"/>
            </a:pPr>
            <a:r>
              <a:rPr lang="en-US" sz="2299">
                <a:solidFill>
                  <a:srgbClr val="2F2B24"/>
                </a:solidFill>
                <a:latin typeface="DM Sans"/>
                <a:ea typeface="DM Sans"/>
                <a:cs typeface="DM Sans"/>
                <a:sym typeface="DM Sans"/>
              </a:rPr>
              <a:t>“Find upcoming shows and purchase tickets, all in one place”</a:t>
            </a:r>
          </a:p>
          <a:p>
            <a:pPr algn="l">
              <a:lnSpc>
                <a:spcPts val="3219"/>
              </a:lnSpc>
            </a:pPr>
          </a:p>
        </p:txBody>
      </p:sp>
      <p:sp>
        <p:nvSpPr>
          <p:cNvPr name="TextBox 13" id="13"/>
          <p:cNvSpPr txBox="true"/>
          <p:nvPr/>
        </p:nvSpPr>
        <p:spPr>
          <a:xfrm rot="0">
            <a:off x="5712018" y="6685808"/>
            <a:ext cx="3431982" cy="1189355"/>
          </a:xfrm>
          <a:prstGeom prst="rect">
            <a:avLst/>
          </a:prstGeom>
        </p:spPr>
        <p:txBody>
          <a:bodyPr anchor="t" rtlCol="false" tIns="0" lIns="0" bIns="0" rIns="0">
            <a:spAutoFit/>
          </a:bodyPr>
          <a:lstStyle/>
          <a:p>
            <a:pPr algn="l">
              <a:lnSpc>
                <a:spcPts val="3219"/>
              </a:lnSpc>
            </a:pPr>
            <a:r>
              <a:rPr lang="en-US" sz="2299" b="true">
                <a:solidFill>
                  <a:srgbClr val="2F2B24"/>
                </a:solidFill>
                <a:latin typeface="DM Sans Bold"/>
                <a:ea typeface="DM Sans Bold"/>
                <a:cs typeface="DM Sans Bold"/>
                <a:sym typeface="DM Sans Bold"/>
              </a:rPr>
              <a:t>Blog Previews:</a:t>
            </a:r>
          </a:p>
          <a:p>
            <a:pPr algn="l" marL="496569" indent="-248284" lvl="1">
              <a:lnSpc>
                <a:spcPts val="3219"/>
              </a:lnSpc>
              <a:buFont typeface="Arial"/>
              <a:buChar char="•"/>
            </a:pPr>
            <a:r>
              <a:rPr lang="en-US" sz="2299">
                <a:solidFill>
                  <a:srgbClr val="2F2B24"/>
                </a:solidFill>
                <a:latin typeface="DM Sans"/>
                <a:ea typeface="DM Sans"/>
                <a:cs typeface="DM Sans"/>
                <a:sym typeface="DM Sans"/>
              </a:rPr>
              <a:t>show reviews</a:t>
            </a:r>
          </a:p>
          <a:p>
            <a:pPr algn="l">
              <a:lnSpc>
                <a:spcPts val="3219"/>
              </a:lnSpc>
            </a:pPr>
          </a:p>
        </p:txBody>
      </p:sp>
      <p:sp>
        <p:nvSpPr>
          <p:cNvPr name="TextBox 14" id="14"/>
          <p:cNvSpPr txBox="true"/>
          <p:nvPr/>
        </p:nvSpPr>
        <p:spPr>
          <a:xfrm rot="0">
            <a:off x="1160650" y="8258557"/>
            <a:ext cx="5164634" cy="396238"/>
          </a:xfrm>
          <a:prstGeom prst="rect">
            <a:avLst/>
          </a:prstGeom>
        </p:spPr>
        <p:txBody>
          <a:bodyPr anchor="t" rtlCol="false" tIns="0" lIns="0" bIns="0" rIns="0">
            <a:spAutoFit/>
          </a:bodyPr>
          <a:lstStyle/>
          <a:p>
            <a:pPr algn="ctr">
              <a:lnSpc>
                <a:spcPts val="3360"/>
              </a:lnSpc>
            </a:pPr>
            <a:r>
              <a:rPr lang="en-US" sz="2400" b="true">
                <a:solidFill>
                  <a:srgbClr val="2F2B24"/>
                </a:solidFill>
                <a:latin typeface="Canva Sans Bold"/>
                <a:ea typeface="Canva Sans Bold"/>
                <a:cs typeface="Canva Sans Bold"/>
                <a:sym typeface="Canva Sans Bold"/>
              </a:rPr>
              <a:t>The Pittsburgh Theater Hub: Home</a:t>
            </a:r>
          </a:p>
        </p:txBody>
      </p:sp>
      <p:sp>
        <p:nvSpPr>
          <p:cNvPr name="TextBox 15" id="15"/>
          <p:cNvSpPr txBox="true"/>
          <p:nvPr/>
        </p:nvSpPr>
        <p:spPr>
          <a:xfrm rot="0">
            <a:off x="1160650" y="8713469"/>
            <a:ext cx="5382592" cy="544831"/>
          </a:xfrm>
          <a:prstGeom prst="rect">
            <a:avLst/>
          </a:prstGeom>
        </p:spPr>
        <p:txBody>
          <a:bodyPr anchor="t" rtlCol="false" tIns="0" lIns="0" bIns="0" rIns="0">
            <a:spAutoFit/>
          </a:bodyPr>
          <a:lstStyle/>
          <a:p>
            <a:pPr algn="l">
              <a:lnSpc>
                <a:spcPts val="2160"/>
              </a:lnSpc>
            </a:pPr>
            <a:r>
              <a:rPr lang="en-US" sz="2000">
                <a:solidFill>
                  <a:srgbClr val="2F2B24"/>
                </a:solidFill>
                <a:latin typeface="Canva Sans"/>
                <a:ea typeface="Canva Sans"/>
                <a:cs typeface="Canva Sans"/>
                <a:sym typeface="Canva Sans"/>
              </a:rPr>
              <a:t>Get back to live theater in Pittsburgh-- all in </a:t>
            </a:r>
          </a:p>
          <a:p>
            <a:pPr algn="l">
              <a:lnSpc>
                <a:spcPts val="2160"/>
              </a:lnSpc>
            </a:pPr>
            <a:r>
              <a:rPr lang="en-US" sz="2000">
                <a:solidFill>
                  <a:srgbClr val="2F2B24"/>
                </a:solidFill>
                <a:latin typeface="Canva Sans"/>
                <a:ea typeface="Canva Sans"/>
                <a:cs typeface="Canva Sans"/>
                <a:sym typeface="Canva Sans"/>
              </a:rPr>
              <a:t>one place. </a:t>
            </a: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About Us</a:t>
            </a:r>
          </a:p>
        </p:txBody>
      </p:sp>
      <p:sp>
        <p:nvSpPr>
          <p:cNvPr name="TextBox 6" id="6"/>
          <p:cNvSpPr txBox="true"/>
          <p:nvPr/>
        </p:nvSpPr>
        <p:spPr>
          <a:xfrm rot="0">
            <a:off x="1028700" y="2313137"/>
            <a:ext cx="16230600" cy="2334893"/>
          </a:xfrm>
          <a:prstGeom prst="rect">
            <a:avLst/>
          </a:prstGeom>
        </p:spPr>
        <p:txBody>
          <a:bodyPr anchor="t" rtlCol="false" tIns="0" lIns="0" bIns="0" rIns="0">
            <a:spAutoFit/>
          </a:bodyPr>
          <a:lstStyle/>
          <a:p>
            <a:pPr algn="l">
              <a:lnSpc>
                <a:spcPts val="3080"/>
              </a:lnSpc>
            </a:pPr>
            <a:r>
              <a:rPr lang="en-US" sz="2200" b="true">
                <a:solidFill>
                  <a:srgbClr val="2F2B24"/>
                </a:solidFill>
                <a:latin typeface="DM Sans Bold"/>
                <a:ea typeface="DM Sans Bold"/>
                <a:cs typeface="DM Sans Bold"/>
                <a:sym typeface="DM Sans Bold"/>
              </a:rPr>
              <a:t>Who We Are</a:t>
            </a:r>
          </a:p>
          <a:p>
            <a:pPr algn="l">
              <a:lnSpc>
                <a:spcPts val="3080"/>
              </a:lnSpc>
            </a:pPr>
            <a:r>
              <a:rPr lang="en-US" sz="2200">
                <a:solidFill>
                  <a:srgbClr val="2F2B24"/>
                </a:solidFill>
                <a:latin typeface="DM Sans"/>
                <a:ea typeface="DM Sans"/>
                <a:cs typeface="DM Sans"/>
                <a:sym typeface="DM Sans"/>
              </a:rPr>
              <a:t>Founded by a native Pittsburgher and ex-theater performer, The Pittsburgh Theater Hub was created by Alaina Halbleib to fulfil her desire to get back to theater. Nowhere else could she find a resource so inclusive and expansive as to what shows she could audition for or go see in the Pittsburgh region. Established in 2025, The Pittsburgh Theater Hub seeks to provide access to all things theater to the Pittsburgh community. </a:t>
            </a:r>
          </a:p>
          <a:p>
            <a:pPr algn="l">
              <a:lnSpc>
                <a:spcPts val="3080"/>
              </a:lnSpc>
            </a:pPr>
          </a:p>
        </p:txBody>
      </p:sp>
      <p:sp>
        <p:nvSpPr>
          <p:cNvPr name="TextBox 7" id="7"/>
          <p:cNvSpPr txBox="true"/>
          <p:nvPr/>
        </p:nvSpPr>
        <p:spPr>
          <a:xfrm rot="0">
            <a:off x="1028700" y="4431390"/>
            <a:ext cx="16230600" cy="1944370"/>
          </a:xfrm>
          <a:prstGeom prst="rect">
            <a:avLst/>
          </a:prstGeom>
        </p:spPr>
        <p:txBody>
          <a:bodyPr anchor="t" rtlCol="false" tIns="0" lIns="0" bIns="0" rIns="0">
            <a:spAutoFit/>
          </a:bodyPr>
          <a:lstStyle/>
          <a:p>
            <a:pPr algn="l">
              <a:lnSpc>
                <a:spcPts val="3079"/>
              </a:lnSpc>
            </a:pPr>
            <a:r>
              <a:rPr lang="en-US" sz="2199" b="true">
                <a:solidFill>
                  <a:srgbClr val="2F2B24"/>
                </a:solidFill>
                <a:latin typeface="DM Sans Bold"/>
                <a:ea typeface="DM Sans Bold"/>
                <a:cs typeface="DM Sans Bold"/>
                <a:sym typeface="DM Sans Bold"/>
              </a:rPr>
              <a:t>Mission Statement</a:t>
            </a:r>
          </a:p>
          <a:p>
            <a:pPr algn="l">
              <a:lnSpc>
                <a:spcPts val="3079"/>
              </a:lnSpc>
            </a:pPr>
            <a:r>
              <a:rPr lang="en-US" sz="2199">
                <a:solidFill>
                  <a:srgbClr val="2F2B24"/>
                </a:solidFill>
                <a:latin typeface="DM Sans"/>
                <a:ea typeface="DM Sans"/>
                <a:cs typeface="DM Sans"/>
                <a:sym typeface="DM Sans"/>
              </a:rPr>
              <a:t>The Pittsburgh Theater Hub provides a complete guide to theater productions in the Pittsburgh region including audition information and sign ups, show dates and ticket sales, and volunteer opportunities, all to unite the Pittsburgh community and their love for theater. </a:t>
            </a:r>
          </a:p>
          <a:p>
            <a:pPr algn="l">
              <a:lnSpc>
                <a:spcPts val="3079"/>
              </a:lnSpc>
            </a:pPr>
          </a:p>
        </p:txBody>
      </p:sp>
      <p:sp>
        <p:nvSpPr>
          <p:cNvPr name="TextBox 8" id="8"/>
          <p:cNvSpPr txBox="true"/>
          <p:nvPr/>
        </p:nvSpPr>
        <p:spPr>
          <a:xfrm rot="0">
            <a:off x="1028700" y="6328135"/>
            <a:ext cx="4686557" cy="3115945"/>
          </a:xfrm>
          <a:prstGeom prst="rect">
            <a:avLst/>
          </a:prstGeom>
        </p:spPr>
        <p:txBody>
          <a:bodyPr anchor="t" rtlCol="false" tIns="0" lIns="0" bIns="0" rIns="0">
            <a:spAutoFit/>
          </a:bodyPr>
          <a:lstStyle/>
          <a:p>
            <a:pPr algn="l">
              <a:lnSpc>
                <a:spcPts val="3079"/>
              </a:lnSpc>
            </a:pPr>
            <a:r>
              <a:rPr lang="en-US" sz="2199" b="true">
                <a:solidFill>
                  <a:srgbClr val="2F2B24"/>
                </a:solidFill>
                <a:latin typeface="DM Sans Bold"/>
                <a:ea typeface="DM Sans Bold"/>
                <a:cs typeface="DM Sans Bold"/>
                <a:sym typeface="DM Sans Bold"/>
              </a:rPr>
              <a:t>Meet Our Founder</a:t>
            </a:r>
          </a:p>
          <a:p>
            <a:pPr algn="l">
              <a:lnSpc>
                <a:spcPts val="3079"/>
              </a:lnSpc>
            </a:pPr>
            <a:r>
              <a:rPr lang="en-US" sz="2199">
                <a:solidFill>
                  <a:srgbClr val="2F2B24"/>
                </a:solidFill>
                <a:latin typeface="DM Sans"/>
                <a:ea typeface="DM Sans"/>
                <a:cs typeface="DM Sans"/>
                <a:sym typeface="DM Sans"/>
              </a:rPr>
              <a:t>Name: Alaina Halbleib</a:t>
            </a:r>
          </a:p>
          <a:p>
            <a:pPr algn="l">
              <a:lnSpc>
                <a:spcPts val="3079"/>
              </a:lnSpc>
            </a:pPr>
            <a:r>
              <a:rPr lang="en-US" sz="2199">
                <a:solidFill>
                  <a:srgbClr val="2F2B24"/>
                </a:solidFill>
                <a:latin typeface="DM Sans"/>
                <a:ea typeface="DM Sans"/>
                <a:cs typeface="DM Sans"/>
                <a:sym typeface="DM Sans"/>
              </a:rPr>
              <a:t>Photo: headshot</a:t>
            </a:r>
          </a:p>
          <a:p>
            <a:pPr algn="l">
              <a:lnSpc>
                <a:spcPts val="3079"/>
              </a:lnSpc>
            </a:pPr>
            <a:r>
              <a:rPr lang="en-US" sz="2199">
                <a:solidFill>
                  <a:srgbClr val="2F2B24"/>
                </a:solidFill>
                <a:latin typeface="DM Sans"/>
                <a:ea typeface="DM Sans"/>
                <a:cs typeface="DM Sans"/>
                <a:sym typeface="DM Sans"/>
              </a:rPr>
              <a:t>Bio: Pittsburgh native and Broadway lover who will find any and every opportunity to consume and/or perform live theater. </a:t>
            </a:r>
          </a:p>
          <a:p>
            <a:pPr algn="l">
              <a:lnSpc>
                <a:spcPts val="3079"/>
              </a:lnSpc>
            </a:pPr>
          </a:p>
        </p:txBody>
      </p:sp>
      <p:sp>
        <p:nvSpPr>
          <p:cNvPr name="TextBox 9" id="9"/>
          <p:cNvSpPr txBox="true"/>
          <p:nvPr/>
        </p:nvSpPr>
        <p:spPr>
          <a:xfrm rot="0">
            <a:off x="8156848" y="5900603"/>
            <a:ext cx="7555911" cy="2334895"/>
          </a:xfrm>
          <a:prstGeom prst="rect">
            <a:avLst/>
          </a:prstGeom>
        </p:spPr>
        <p:txBody>
          <a:bodyPr anchor="t" rtlCol="false" tIns="0" lIns="0" bIns="0" rIns="0">
            <a:spAutoFit/>
          </a:bodyPr>
          <a:lstStyle/>
          <a:p>
            <a:pPr algn="just">
              <a:lnSpc>
                <a:spcPts val="3079"/>
              </a:lnSpc>
            </a:pPr>
            <a:r>
              <a:rPr lang="en-US" sz="2199" b="true">
                <a:solidFill>
                  <a:srgbClr val="2F2B24"/>
                </a:solidFill>
                <a:latin typeface="DM Sans Bold"/>
                <a:ea typeface="DM Sans Bold"/>
                <a:cs typeface="DM Sans Bold"/>
                <a:sym typeface="DM Sans Bold"/>
              </a:rPr>
              <a:t>Community Impact</a:t>
            </a:r>
          </a:p>
          <a:p>
            <a:pPr algn="just">
              <a:lnSpc>
                <a:spcPts val="3079"/>
              </a:lnSpc>
            </a:pPr>
            <a:r>
              <a:rPr lang="en-US" sz="2199">
                <a:solidFill>
                  <a:srgbClr val="2F2B24"/>
                </a:solidFill>
                <a:latin typeface="DM Sans"/>
                <a:ea typeface="DM Sans"/>
                <a:cs typeface="DM Sans"/>
                <a:sym typeface="DM Sans"/>
              </a:rPr>
              <a:t>Participation</a:t>
            </a:r>
          </a:p>
          <a:p>
            <a:pPr algn="just" marL="474979" indent="-237490" lvl="1">
              <a:lnSpc>
                <a:spcPts val="3079"/>
              </a:lnSpc>
              <a:buFont typeface="Arial"/>
              <a:buChar char="•"/>
            </a:pPr>
            <a:r>
              <a:rPr lang="en-US" sz="2199">
                <a:solidFill>
                  <a:srgbClr val="2F2B24"/>
                </a:solidFill>
                <a:latin typeface="DM Sans"/>
                <a:ea typeface="DM Sans"/>
                <a:cs typeface="DM Sans"/>
                <a:sym typeface="DM Sans"/>
              </a:rPr>
              <a:t>Connected over 100 local performers and crew members to shows</a:t>
            </a:r>
          </a:p>
          <a:p>
            <a:pPr algn="just" marL="474979" indent="-237490" lvl="1">
              <a:lnSpc>
                <a:spcPts val="3079"/>
              </a:lnSpc>
              <a:buFont typeface="Arial"/>
              <a:buChar char="•"/>
            </a:pPr>
            <a:r>
              <a:rPr lang="en-US" sz="2199">
                <a:solidFill>
                  <a:srgbClr val="2F2B24"/>
                </a:solidFill>
                <a:latin typeface="DM Sans"/>
                <a:ea typeface="DM Sans"/>
                <a:cs typeface="DM Sans"/>
                <a:sym typeface="DM Sans"/>
              </a:rPr>
              <a:t>Facilitated over 500 ticket sales</a:t>
            </a:r>
          </a:p>
          <a:p>
            <a:pPr algn="just">
              <a:lnSpc>
                <a:spcPts val="3079"/>
              </a:lnSpc>
            </a:pPr>
          </a:p>
        </p:txBody>
      </p:sp>
      <p:sp>
        <p:nvSpPr>
          <p:cNvPr name="TextBox 10" id="10"/>
          <p:cNvSpPr txBox="true"/>
          <p:nvPr/>
        </p:nvSpPr>
        <p:spPr>
          <a:xfrm rot="0">
            <a:off x="8156848" y="8378373"/>
            <a:ext cx="6609904" cy="1009650"/>
          </a:xfrm>
          <a:prstGeom prst="rect">
            <a:avLst/>
          </a:prstGeom>
        </p:spPr>
        <p:txBody>
          <a:bodyPr anchor="t" rtlCol="false" tIns="0" lIns="0" bIns="0" rIns="0">
            <a:spAutoFit/>
          </a:bodyPr>
          <a:lstStyle/>
          <a:p>
            <a:pPr algn="l">
              <a:lnSpc>
                <a:spcPts val="2639"/>
              </a:lnSpc>
              <a:spcBef>
                <a:spcPct val="0"/>
              </a:spcBef>
            </a:pPr>
            <a:r>
              <a:rPr lang="en-US" b="true" sz="2199">
                <a:solidFill>
                  <a:srgbClr val="2F2B24"/>
                </a:solidFill>
                <a:latin typeface="DM Sans Bold"/>
                <a:ea typeface="DM Sans Bold"/>
                <a:cs typeface="DM Sans Bold"/>
                <a:sym typeface="DM Sans Bold"/>
              </a:rPr>
              <a:t>Join Our Team</a:t>
            </a:r>
          </a:p>
          <a:p>
            <a:pPr algn="l">
              <a:lnSpc>
                <a:spcPts val="2639"/>
              </a:lnSpc>
              <a:spcBef>
                <a:spcPct val="0"/>
              </a:spcBef>
            </a:pPr>
            <a:r>
              <a:rPr lang="en-US" sz="2199">
                <a:solidFill>
                  <a:srgbClr val="2F2B24"/>
                </a:solidFill>
                <a:latin typeface="DM Sans"/>
                <a:ea typeface="DM Sans"/>
                <a:cs typeface="DM Sans"/>
                <a:sym typeface="DM Sans"/>
              </a:rPr>
              <a:t>Apply now to join the Pittsburgh Theater Hub team!</a:t>
            </a:r>
          </a:p>
          <a:p>
            <a:pPr algn="l">
              <a:lnSpc>
                <a:spcPts val="2639"/>
              </a:lnSpc>
              <a:spcBef>
                <a:spcPct val="0"/>
              </a:spcBef>
            </a:pP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grpSp>
        <p:nvGrpSpPr>
          <p:cNvPr name="Group 5" id="5"/>
          <p:cNvGrpSpPr/>
          <p:nvPr/>
        </p:nvGrpSpPr>
        <p:grpSpPr>
          <a:xfrm rot="0">
            <a:off x="1028700" y="6558358"/>
            <a:ext cx="7791888" cy="695124"/>
            <a:chOff x="0" y="0"/>
            <a:chExt cx="2052184" cy="183078"/>
          </a:xfrm>
        </p:grpSpPr>
        <p:sp>
          <p:nvSpPr>
            <p:cNvPr name="Freeform 6" id="6"/>
            <p:cNvSpPr/>
            <p:nvPr/>
          </p:nvSpPr>
          <p:spPr>
            <a:xfrm flipH="false" flipV="false" rot="0">
              <a:off x="0" y="0"/>
              <a:ext cx="2052184" cy="183078"/>
            </a:xfrm>
            <a:custGeom>
              <a:avLst/>
              <a:gdLst/>
              <a:ahLst/>
              <a:cxnLst/>
              <a:rect r="r" b="b" t="t" l="l"/>
              <a:pathLst>
                <a:path h="183078" w="2052184">
                  <a:moveTo>
                    <a:pt x="0" y="0"/>
                  </a:moveTo>
                  <a:lnTo>
                    <a:pt x="2052184" y="0"/>
                  </a:lnTo>
                  <a:lnTo>
                    <a:pt x="2052184" y="183078"/>
                  </a:lnTo>
                  <a:lnTo>
                    <a:pt x="0" y="183078"/>
                  </a:lnTo>
                  <a:close/>
                </a:path>
              </a:pathLst>
            </a:custGeom>
            <a:solidFill>
              <a:srgbClr val="000000"/>
            </a:solidFill>
          </p:spPr>
        </p:sp>
        <p:sp>
          <p:nvSpPr>
            <p:cNvPr name="TextBox 7" id="7"/>
            <p:cNvSpPr txBox="true"/>
            <p:nvPr/>
          </p:nvSpPr>
          <p:spPr>
            <a:xfrm>
              <a:off x="0" y="-9525"/>
              <a:ext cx="2052184" cy="192603"/>
            </a:xfrm>
            <a:prstGeom prst="rect">
              <a:avLst/>
            </a:prstGeom>
          </p:spPr>
          <p:txBody>
            <a:bodyPr anchor="ctr" rtlCol="false" tIns="50800" lIns="50800" bIns="50800" rIns="50800"/>
            <a:lstStyle/>
            <a:p>
              <a:pPr algn="l">
                <a:lnSpc>
                  <a:spcPts val="3600"/>
                </a:lnSpc>
              </a:pPr>
              <a:r>
                <a:rPr lang="en-US" sz="3000" b="true">
                  <a:solidFill>
                    <a:srgbClr val="FFFFFF"/>
                  </a:solidFill>
                  <a:latin typeface="DM Sans Bold"/>
                  <a:ea typeface="DM Sans Bold"/>
                  <a:cs typeface="DM Sans Bold"/>
                  <a:sym typeface="DM Sans Bold"/>
                </a:rPr>
                <a:t> Email:</a:t>
              </a:r>
            </a:p>
          </p:txBody>
        </p:sp>
      </p:grpSp>
      <p:sp>
        <p:nvSpPr>
          <p:cNvPr name="TextBox 8" id="8"/>
          <p:cNvSpPr txBox="true"/>
          <p:nvPr/>
        </p:nvSpPr>
        <p:spPr>
          <a:xfrm rot="0">
            <a:off x="1028700" y="802190"/>
            <a:ext cx="16230600" cy="1212224"/>
          </a:xfrm>
          <a:prstGeom prst="rect">
            <a:avLst/>
          </a:prstGeom>
        </p:spPr>
        <p:txBody>
          <a:bodyPr anchor="t" rtlCol="false" tIns="0" lIns="0" bIns="0" rIns="0">
            <a:spAutoFit/>
          </a:bodyPr>
          <a:lstStyle/>
          <a:p>
            <a:pPr algn="ctr">
              <a:lnSpc>
                <a:spcPts val="9100"/>
              </a:lnSpc>
            </a:pPr>
            <a:r>
              <a:rPr lang="en-US" sz="9100" i="true">
                <a:solidFill>
                  <a:srgbClr val="2F2B24"/>
                </a:solidFill>
                <a:latin typeface="DM Serif Display Italics"/>
                <a:ea typeface="DM Serif Display Italics"/>
                <a:cs typeface="DM Serif Display Italics"/>
                <a:sym typeface="DM Serif Display Italics"/>
              </a:rPr>
              <a:t>Contact + Products and Services</a:t>
            </a:r>
          </a:p>
        </p:txBody>
      </p:sp>
      <p:sp>
        <p:nvSpPr>
          <p:cNvPr name="TextBox 9" id="9"/>
          <p:cNvSpPr txBox="true"/>
          <p:nvPr/>
        </p:nvSpPr>
        <p:spPr>
          <a:xfrm rot="0">
            <a:off x="1028700" y="2597515"/>
            <a:ext cx="7447473" cy="2233296"/>
          </a:xfrm>
          <a:prstGeom prst="rect">
            <a:avLst/>
          </a:prstGeom>
        </p:spPr>
        <p:txBody>
          <a:bodyPr anchor="t" rtlCol="false" tIns="0" lIns="0" bIns="0" rIns="0">
            <a:spAutoFit/>
          </a:bodyPr>
          <a:lstStyle/>
          <a:p>
            <a:pPr algn="l">
              <a:lnSpc>
                <a:spcPts val="4479"/>
              </a:lnSpc>
            </a:pPr>
            <a:r>
              <a:rPr lang="en-US" sz="3199" b="true">
                <a:solidFill>
                  <a:srgbClr val="2F2B24"/>
                </a:solidFill>
                <a:latin typeface="DM Sans Bold"/>
                <a:ea typeface="DM Sans Bold"/>
                <a:cs typeface="DM Sans Bold"/>
                <a:sym typeface="DM Sans Bold"/>
              </a:rPr>
              <a:t>Contact Us!</a:t>
            </a:r>
          </a:p>
          <a:p>
            <a:pPr algn="l">
              <a:lnSpc>
                <a:spcPts val="4479"/>
              </a:lnSpc>
            </a:pPr>
            <a:r>
              <a:rPr lang="en-US" sz="3199">
                <a:solidFill>
                  <a:srgbClr val="2F2B24"/>
                </a:solidFill>
                <a:latin typeface="DM Sans"/>
                <a:ea typeface="DM Sans"/>
                <a:cs typeface="DM Sans"/>
                <a:sym typeface="DM Sans"/>
              </a:rPr>
              <a:t>412-000-0000</a:t>
            </a:r>
          </a:p>
          <a:p>
            <a:pPr algn="l">
              <a:lnSpc>
                <a:spcPts val="4479"/>
              </a:lnSpc>
            </a:pPr>
            <a:r>
              <a:rPr lang="en-US" sz="3199">
                <a:solidFill>
                  <a:srgbClr val="2F2B24"/>
                </a:solidFill>
                <a:latin typeface="DM Sans"/>
                <a:ea typeface="DM Sans"/>
                <a:cs typeface="DM Sans"/>
                <a:sym typeface="DM Sans"/>
              </a:rPr>
              <a:t>info@PittsburghTheaterHub.org</a:t>
            </a:r>
          </a:p>
          <a:p>
            <a:pPr algn="l">
              <a:lnSpc>
                <a:spcPts val="4479"/>
              </a:lnSpc>
            </a:pPr>
            <a:r>
              <a:rPr lang="en-US" sz="3199">
                <a:solidFill>
                  <a:srgbClr val="2F2B24"/>
                </a:solidFill>
                <a:latin typeface="DM Sans"/>
                <a:ea typeface="DM Sans"/>
                <a:cs typeface="DM Sans"/>
                <a:sym typeface="DM Sans"/>
              </a:rPr>
              <a:t>Socials</a:t>
            </a:r>
          </a:p>
        </p:txBody>
      </p:sp>
      <p:sp>
        <p:nvSpPr>
          <p:cNvPr name="TextBox 10" id="10"/>
          <p:cNvSpPr txBox="true"/>
          <p:nvPr/>
        </p:nvSpPr>
        <p:spPr>
          <a:xfrm rot="0">
            <a:off x="1028700" y="5076825"/>
            <a:ext cx="2959829" cy="547371"/>
          </a:xfrm>
          <a:prstGeom prst="rect">
            <a:avLst/>
          </a:prstGeom>
        </p:spPr>
        <p:txBody>
          <a:bodyPr anchor="t" rtlCol="false" tIns="0" lIns="0" bIns="0" rIns="0">
            <a:spAutoFit/>
          </a:bodyPr>
          <a:lstStyle/>
          <a:p>
            <a:pPr algn="l">
              <a:lnSpc>
                <a:spcPts val="4479"/>
              </a:lnSpc>
            </a:pPr>
            <a:r>
              <a:rPr lang="en-US" sz="3199" b="true">
                <a:solidFill>
                  <a:srgbClr val="2F2B24"/>
                </a:solidFill>
                <a:latin typeface="DM Sans Bold"/>
                <a:ea typeface="DM Sans Bold"/>
                <a:cs typeface="DM Sans Bold"/>
                <a:sym typeface="DM Sans Bold"/>
              </a:rPr>
              <a:t>Contact Form</a:t>
            </a:r>
          </a:p>
        </p:txBody>
      </p:sp>
      <p:grpSp>
        <p:nvGrpSpPr>
          <p:cNvPr name="Group 11" id="11"/>
          <p:cNvGrpSpPr/>
          <p:nvPr/>
        </p:nvGrpSpPr>
        <p:grpSpPr>
          <a:xfrm rot="0">
            <a:off x="1028700" y="7377307"/>
            <a:ext cx="7791888" cy="1880993"/>
            <a:chOff x="0" y="0"/>
            <a:chExt cx="2052184" cy="495405"/>
          </a:xfrm>
        </p:grpSpPr>
        <p:sp>
          <p:nvSpPr>
            <p:cNvPr name="Freeform 12" id="12"/>
            <p:cNvSpPr/>
            <p:nvPr/>
          </p:nvSpPr>
          <p:spPr>
            <a:xfrm flipH="false" flipV="false" rot="0">
              <a:off x="0" y="0"/>
              <a:ext cx="2052184" cy="495405"/>
            </a:xfrm>
            <a:custGeom>
              <a:avLst/>
              <a:gdLst/>
              <a:ahLst/>
              <a:cxnLst/>
              <a:rect r="r" b="b" t="t" l="l"/>
              <a:pathLst>
                <a:path h="495405" w="2052184">
                  <a:moveTo>
                    <a:pt x="0" y="0"/>
                  </a:moveTo>
                  <a:lnTo>
                    <a:pt x="2052184" y="0"/>
                  </a:lnTo>
                  <a:lnTo>
                    <a:pt x="2052184" y="495405"/>
                  </a:lnTo>
                  <a:lnTo>
                    <a:pt x="0" y="495405"/>
                  </a:lnTo>
                  <a:close/>
                </a:path>
              </a:pathLst>
            </a:custGeom>
            <a:solidFill>
              <a:srgbClr val="000000"/>
            </a:solidFill>
          </p:spPr>
        </p:sp>
        <p:sp>
          <p:nvSpPr>
            <p:cNvPr name="TextBox 13" id="13"/>
            <p:cNvSpPr txBox="true"/>
            <p:nvPr/>
          </p:nvSpPr>
          <p:spPr>
            <a:xfrm>
              <a:off x="0" y="-9525"/>
              <a:ext cx="2052184" cy="504930"/>
            </a:xfrm>
            <a:prstGeom prst="rect">
              <a:avLst/>
            </a:prstGeom>
          </p:spPr>
          <p:txBody>
            <a:bodyPr anchor="ctr" rtlCol="false" tIns="50800" lIns="50800" bIns="50800" rIns="50800"/>
            <a:lstStyle/>
            <a:p>
              <a:pPr algn="l">
                <a:lnSpc>
                  <a:spcPts val="3600"/>
                </a:lnSpc>
              </a:pPr>
            </a:p>
          </p:txBody>
        </p:sp>
      </p:grpSp>
      <p:grpSp>
        <p:nvGrpSpPr>
          <p:cNvPr name="Group 14" id="14"/>
          <p:cNvGrpSpPr/>
          <p:nvPr/>
        </p:nvGrpSpPr>
        <p:grpSpPr>
          <a:xfrm rot="0">
            <a:off x="1028700" y="5743715"/>
            <a:ext cx="7791888" cy="695124"/>
            <a:chOff x="0" y="0"/>
            <a:chExt cx="2052184" cy="183078"/>
          </a:xfrm>
        </p:grpSpPr>
        <p:sp>
          <p:nvSpPr>
            <p:cNvPr name="Freeform 15" id="15"/>
            <p:cNvSpPr/>
            <p:nvPr/>
          </p:nvSpPr>
          <p:spPr>
            <a:xfrm flipH="false" flipV="false" rot="0">
              <a:off x="0" y="0"/>
              <a:ext cx="2052184" cy="183078"/>
            </a:xfrm>
            <a:custGeom>
              <a:avLst/>
              <a:gdLst/>
              <a:ahLst/>
              <a:cxnLst/>
              <a:rect r="r" b="b" t="t" l="l"/>
              <a:pathLst>
                <a:path h="183078" w="2052184">
                  <a:moveTo>
                    <a:pt x="0" y="0"/>
                  </a:moveTo>
                  <a:lnTo>
                    <a:pt x="2052184" y="0"/>
                  </a:lnTo>
                  <a:lnTo>
                    <a:pt x="2052184" y="183078"/>
                  </a:lnTo>
                  <a:lnTo>
                    <a:pt x="0" y="183078"/>
                  </a:lnTo>
                  <a:close/>
                </a:path>
              </a:pathLst>
            </a:custGeom>
            <a:solidFill>
              <a:srgbClr val="000000"/>
            </a:solidFill>
          </p:spPr>
        </p:sp>
        <p:sp>
          <p:nvSpPr>
            <p:cNvPr name="TextBox 16" id="16"/>
            <p:cNvSpPr txBox="true"/>
            <p:nvPr/>
          </p:nvSpPr>
          <p:spPr>
            <a:xfrm>
              <a:off x="0" y="0"/>
              <a:ext cx="2052184" cy="183078"/>
            </a:xfrm>
            <a:prstGeom prst="rect">
              <a:avLst/>
            </a:prstGeom>
          </p:spPr>
          <p:txBody>
            <a:bodyPr anchor="ctr" rtlCol="false" tIns="50800" lIns="50800" bIns="50800" rIns="50800"/>
            <a:lstStyle/>
            <a:p>
              <a:pPr algn="l">
                <a:lnSpc>
                  <a:spcPts val="3599"/>
                </a:lnSpc>
              </a:pPr>
              <a:r>
                <a:rPr lang="en-US" sz="2999" b="true">
                  <a:solidFill>
                    <a:srgbClr val="FFFFFF"/>
                  </a:solidFill>
                  <a:latin typeface="DM Sans Bold"/>
                  <a:ea typeface="DM Sans Bold"/>
                  <a:cs typeface="DM Sans Bold"/>
                  <a:sym typeface="DM Sans Bold"/>
                </a:rPr>
                <a:t> Name:</a:t>
              </a:r>
            </a:p>
          </p:txBody>
        </p:sp>
      </p:grpSp>
      <p:sp>
        <p:nvSpPr>
          <p:cNvPr name="TextBox 17" id="17"/>
          <p:cNvSpPr txBox="true"/>
          <p:nvPr/>
        </p:nvSpPr>
        <p:spPr>
          <a:xfrm rot="0">
            <a:off x="1187462" y="7501132"/>
            <a:ext cx="7288711" cy="523875"/>
          </a:xfrm>
          <a:prstGeom prst="rect">
            <a:avLst/>
          </a:prstGeom>
        </p:spPr>
        <p:txBody>
          <a:bodyPr anchor="t" rtlCol="false" tIns="0" lIns="0" bIns="0" rIns="0">
            <a:spAutoFit/>
          </a:bodyPr>
          <a:lstStyle/>
          <a:p>
            <a:pPr algn="l">
              <a:lnSpc>
                <a:spcPts val="4200"/>
              </a:lnSpc>
            </a:pPr>
            <a:r>
              <a:rPr lang="en-US" sz="3000" b="true">
                <a:solidFill>
                  <a:srgbClr val="FFFFFF"/>
                </a:solidFill>
                <a:latin typeface="DM Sans Bold"/>
                <a:ea typeface="DM Sans Bold"/>
                <a:cs typeface="DM Sans Bold"/>
                <a:sym typeface="DM Sans Bold"/>
              </a:rPr>
              <a:t>Message:</a:t>
            </a:r>
          </a:p>
        </p:txBody>
      </p:sp>
      <p:sp>
        <p:nvSpPr>
          <p:cNvPr name="AutoShape 18" id="18"/>
          <p:cNvSpPr/>
          <p:nvPr/>
        </p:nvSpPr>
        <p:spPr>
          <a:xfrm flipH="true">
            <a:off x="9144000" y="2664190"/>
            <a:ext cx="0" cy="6594110"/>
          </a:xfrm>
          <a:prstGeom prst="line">
            <a:avLst/>
          </a:prstGeom>
          <a:ln cap="flat" w="47625">
            <a:solidFill>
              <a:srgbClr val="000000"/>
            </a:solidFill>
            <a:prstDash val="solid"/>
            <a:headEnd type="none" len="sm" w="sm"/>
            <a:tailEnd type="none" len="sm" w="sm"/>
          </a:ln>
        </p:spPr>
      </p:sp>
      <p:sp>
        <p:nvSpPr>
          <p:cNvPr name="TextBox 19" id="19"/>
          <p:cNvSpPr txBox="true"/>
          <p:nvPr/>
        </p:nvSpPr>
        <p:spPr>
          <a:xfrm rot="0">
            <a:off x="9815512" y="2597515"/>
            <a:ext cx="7163995" cy="2124075"/>
          </a:xfrm>
          <a:prstGeom prst="rect">
            <a:avLst/>
          </a:prstGeom>
        </p:spPr>
        <p:txBody>
          <a:bodyPr anchor="t" rtlCol="false" tIns="0" lIns="0" bIns="0" rIns="0">
            <a:spAutoFit/>
          </a:bodyPr>
          <a:lstStyle/>
          <a:p>
            <a:pPr algn="l">
              <a:lnSpc>
                <a:spcPts val="4200"/>
              </a:lnSpc>
            </a:pPr>
            <a:r>
              <a:rPr lang="en-US" sz="3000" b="true">
                <a:solidFill>
                  <a:srgbClr val="2F2B24"/>
                </a:solidFill>
                <a:latin typeface="DM Sans Bold"/>
                <a:ea typeface="DM Sans Bold"/>
                <a:cs typeface="DM Sans Bold"/>
                <a:sym typeface="DM Sans Bold"/>
              </a:rPr>
              <a:t>Audition Information </a:t>
            </a:r>
          </a:p>
          <a:p>
            <a:pPr algn="l">
              <a:lnSpc>
                <a:spcPts val="4200"/>
              </a:lnSpc>
            </a:pPr>
            <a:r>
              <a:rPr lang="en-US" sz="3000">
                <a:solidFill>
                  <a:srgbClr val="2F2B24"/>
                </a:solidFill>
                <a:latin typeface="DM Sans"/>
                <a:ea typeface="DM Sans"/>
                <a:cs typeface="DM Sans"/>
                <a:sym typeface="DM Sans"/>
              </a:rPr>
              <a:t>“Opportunity awaits. Get yourself in the room.” </a:t>
            </a:r>
          </a:p>
          <a:p>
            <a:pPr algn="l">
              <a:lnSpc>
                <a:spcPts val="4200"/>
              </a:lnSpc>
            </a:pPr>
          </a:p>
        </p:txBody>
      </p:sp>
      <p:sp>
        <p:nvSpPr>
          <p:cNvPr name="TextBox 20" id="20"/>
          <p:cNvSpPr txBox="true"/>
          <p:nvPr/>
        </p:nvSpPr>
        <p:spPr>
          <a:xfrm rot="0">
            <a:off x="9815512" y="4477045"/>
            <a:ext cx="7163995" cy="4257675"/>
          </a:xfrm>
          <a:prstGeom prst="rect">
            <a:avLst/>
          </a:prstGeom>
        </p:spPr>
        <p:txBody>
          <a:bodyPr anchor="t" rtlCol="false" tIns="0" lIns="0" bIns="0" rIns="0">
            <a:spAutoFit/>
          </a:bodyPr>
          <a:lstStyle/>
          <a:p>
            <a:pPr algn="l">
              <a:lnSpc>
                <a:spcPts val="4200"/>
              </a:lnSpc>
            </a:pPr>
            <a:r>
              <a:rPr lang="en-US" sz="3000" b="true">
                <a:solidFill>
                  <a:srgbClr val="2F2B24"/>
                </a:solidFill>
                <a:latin typeface="DM Sans Bold"/>
                <a:ea typeface="DM Sans Bold"/>
                <a:cs typeface="DM Sans Bold"/>
                <a:sym typeface="DM Sans Bold"/>
              </a:rPr>
              <a:t>Upcoming Auditions</a:t>
            </a:r>
          </a:p>
          <a:p>
            <a:pPr algn="l" marL="647700" indent="-323850" lvl="1">
              <a:lnSpc>
                <a:spcPts val="4200"/>
              </a:lnSpc>
              <a:buFont typeface="Arial"/>
              <a:buChar char="•"/>
            </a:pPr>
            <a:r>
              <a:rPr lang="en-US" sz="3000" i="true">
                <a:solidFill>
                  <a:srgbClr val="2F2B24"/>
                </a:solidFill>
                <a:latin typeface="DM Sans Italics"/>
                <a:ea typeface="DM Sans Italics"/>
                <a:cs typeface="DM Sans Italics"/>
                <a:sym typeface="DM Sans Italics"/>
              </a:rPr>
              <a:t>Show Title</a:t>
            </a:r>
          </a:p>
          <a:p>
            <a:pPr algn="l" marL="647700" indent="-323850" lvl="1">
              <a:lnSpc>
                <a:spcPts val="4200"/>
              </a:lnSpc>
              <a:buFont typeface="Arial"/>
              <a:buChar char="•"/>
            </a:pPr>
            <a:r>
              <a:rPr lang="en-US" sz="3000" i="true">
                <a:solidFill>
                  <a:srgbClr val="2F2B24"/>
                </a:solidFill>
                <a:latin typeface="DM Sans Italics"/>
                <a:ea typeface="DM Sans Italics"/>
                <a:cs typeface="DM Sans Italics"/>
                <a:sym typeface="DM Sans Italics"/>
              </a:rPr>
              <a:t>Type</a:t>
            </a:r>
          </a:p>
          <a:p>
            <a:pPr algn="l" marL="647700" indent="-323850" lvl="1">
              <a:lnSpc>
                <a:spcPts val="4200"/>
              </a:lnSpc>
              <a:buFont typeface="Arial"/>
              <a:buChar char="•"/>
            </a:pPr>
            <a:r>
              <a:rPr lang="en-US" sz="3000" i="true">
                <a:solidFill>
                  <a:srgbClr val="2F2B24"/>
                </a:solidFill>
                <a:latin typeface="DM Sans Italics"/>
                <a:ea typeface="DM Sans Italics"/>
                <a:cs typeface="DM Sans Italics"/>
                <a:sym typeface="DM Sans Italics"/>
              </a:rPr>
              <a:t>Show Logo</a:t>
            </a:r>
          </a:p>
          <a:p>
            <a:pPr algn="l" marL="647700" indent="-323850" lvl="1">
              <a:lnSpc>
                <a:spcPts val="4200"/>
              </a:lnSpc>
              <a:buFont typeface="Arial"/>
              <a:buChar char="•"/>
            </a:pPr>
            <a:r>
              <a:rPr lang="en-US" sz="3000" i="true">
                <a:solidFill>
                  <a:srgbClr val="2F2B24"/>
                </a:solidFill>
                <a:latin typeface="DM Sans Italics"/>
                <a:ea typeface="DM Sans Italics"/>
                <a:cs typeface="DM Sans Italics"/>
                <a:sym typeface="DM Sans Italics"/>
              </a:rPr>
              <a:t>Description with show and rehearsal dates, audition requirements, character breakdowns, etc. </a:t>
            </a:r>
          </a:p>
          <a:p>
            <a:pPr algn="l" marL="647700" indent="-323850" lvl="1">
              <a:lnSpc>
                <a:spcPts val="4200"/>
              </a:lnSpc>
              <a:buFont typeface="Arial"/>
              <a:buChar char="•"/>
            </a:pPr>
            <a:r>
              <a:rPr lang="en-US" sz="3000">
                <a:solidFill>
                  <a:srgbClr val="2F2B24"/>
                </a:solidFill>
                <a:latin typeface="DM Sans"/>
                <a:ea typeface="DM Sans"/>
                <a:cs typeface="DM Sans"/>
                <a:sym typeface="DM Sans"/>
              </a:rPr>
              <a:t>CTA Button: “Audition Now“</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58206"/>
            <a:ext cx="6308580" cy="2725418"/>
          </a:xfrm>
          <a:prstGeom prst="rect">
            <a:avLst/>
          </a:prstGeom>
        </p:spPr>
        <p:txBody>
          <a:bodyPr anchor="t" rtlCol="false" tIns="0" lIns="0" bIns="0" rIns="0">
            <a:spAutoFit/>
          </a:bodyPr>
          <a:lstStyle/>
          <a:p>
            <a:pPr algn="l">
              <a:lnSpc>
                <a:spcPts val="3080"/>
              </a:lnSpc>
            </a:pPr>
            <a:r>
              <a:rPr lang="en-US" sz="2200" b="true">
                <a:solidFill>
                  <a:srgbClr val="2F2B24"/>
                </a:solidFill>
                <a:latin typeface="DM Sans Bold"/>
                <a:ea typeface="DM Sans Bold"/>
                <a:cs typeface="DM Sans Bold"/>
                <a:sym typeface="DM Sans Bold"/>
              </a:rPr>
              <a:t>For Immediate Release: March 18, 2025</a:t>
            </a:r>
          </a:p>
          <a:p>
            <a:pPr algn="l">
              <a:lnSpc>
                <a:spcPts val="3080"/>
              </a:lnSpc>
            </a:pPr>
            <a:r>
              <a:rPr lang="en-US" sz="2200" b="true">
                <a:solidFill>
                  <a:srgbClr val="2F2B24"/>
                </a:solidFill>
                <a:latin typeface="DM Sans Bold"/>
                <a:ea typeface="DM Sans Bold"/>
                <a:cs typeface="DM Sans Bold"/>
                <a:sym typeface="DM Sans Bold"/>
              </a:rPr>
              <a:t>Contact: Alaina Halbleib</a:t>
            </a:r>
          </a:p>
          <a:p>
            <a:pPr algn="l">
              <a:lnSpc>
                <a:spcPts val="3080"/>
              </a:lnSpc>
            </a:pPr>
            <a:r>
              <a:rPr lang="en-US" sz="2200" b="true">
                <a:solidFill>
                  <a:srgbClr val="2F2B24"/>
                </a:solidFill>
                <a:latin typeface="DM Sans Bold"/>
                <a:ea typeface="DM Sans Bold"/>
                <a:cs typeface="DM Sans Bold"/>
                <a:sym typeface="DM Sans Bold"/>
              </a:rPr>
              <a:t>The PGH Theater Hub</a:t>
            </a:r>
          </a:p>
          <a:p>
            <a:pPr algn="l">
              <a:lnSpc>
                <a:spcPts val="3080"/>
              </a:lnSpc>
            </a:pPr>
            <a:r>
              <a:rPr lang="en-US" sz="2200" b="true">
                <a:solidFill>
                  <a:srgbClr val="2F2B24"/>
                </a:solidFill>
                <a:latin typeface="DM Sans Bold"/>
                <a:ea typeface="DM Sans Bold"/>
                <a:cs typeface="DM Sans Bold"/>
                <a:sym typeface="DM Sans Bold"/>
              </a:rPr>
              <a:t>412-000-0000</a:t>
            </a:r>
          </a:p>
          <a:p>
            <a:pPr algn="l">
              <a:lnSpc>
                <a:spcPts val="3080"/>
              </a:lnSpc>
            </a:pPr>
            <a:r>
              <a:rPr lang="en-US" b="true" sz="2200" u="sng">
                <a:solidFill>
                  <a:srgbClr val="2F2B24"/>
                </a:solidFill>
                <a:latin typeface="DM Sans Bold"/>
                <a:ea typeface="DM Sans Bold"/>
                <a:cs typeface="DM Sans Bold"/>
                <a:sym typeface="DM Sans Bold"/>
                <a:hlinkClick r:id="rId2" tooltip="mailto:pghtheaterhub@gmail.com"/>
              </a:rPr>
              <a:t>pghtheaterhub@gmail.com</a:t>
            </a:r>
          </a:p>
          <a:p>
            <a:pPr algn="l">
              <a:lnSpc>
                <a:spcPts val="3080"/>
              </a:lnSpc>
            </a:pPr>
            <a:r>
              <a:rPr lang="en-US" sz="2200" b="true">
                <a:solidFill>
                  <a:srgbClr val="2F2B24"/>
                </a:solidFill>
                <a:latin typeface="DM Sans Bold"/>
                <a:ea typeface="DM Sans Bold"/>
                <a:cs typeface="DM Sans Bold"/>
                <a:sym typeface="DM Sans Bold"/>
              </a:rPr>
              <a:t>pghtheaterhub.org</a:t>
            </a:r>
          </a:p>
          <a:p>
            <a:pPr algn="l">
              <a:lnSpc>
                <a:spcPts val="3080"/>
              </a:lnSpc>
            </a:pPr>
          </a:p>
        </p:txBody>
      </p:sp>
      <p:sp>
        <p:nvSpPr>
          <p:cNvPr name="TextBox 6" id="6"/>
          <p:cNvSpPr txBox="true"/>
          <p:nvPr/>
        </p:nvSpPr>
        <p:spPr>
          <a:xfrm rot="0">
            <a:off x="7337280" y="2178052"/>
            <a:ext cx="9922020" cy="1144904"/>
          </a:xfrm>
          <a:prstGeom prst="rect">
            <a:avLst/>
          </a:prstGeom>
        </p:spPr>
        <p:txBody>
          <a:bodyPr anchor="t" rtlCol="false" tIns="0" lIns="0" bIns="0" rIns="0">
            <a:spAutoFit/>
          </a:bodyPr>
          <a:lstStyle/>
          <a:p>
            <a:pPr algn="r">
              <a:lnSpc>
                <a:spcPts val="4620"/>
              </a:lnSpc>
            </a:pPr>
            <a:r>
              <a:rPr lang="en-US" sz="3300" b="true">
                <a:solidFill>
                  <a:srgbClr val="2F2B24"/>
                </a:solidFill>
                <a:latin typeface="DM Sans Bold"/>
                <a:ea typeface="DM Sans Bold"/>
                <a:cs typeface="DM Sans Bold"/>
                <a:sym typeface="DM Sans Bold"/>
              </a:rPr>
              <a:t>Community Hub for Theater in Pittsburgh Launches Across Devices Today</a:t>
            </a:r>
          </a:p>
        </p:txBody>
      </p:sp>
      <p:sp>
        <p:nvSpPr>
          <p:cNvPr name="TextBox 7" id="7"/>
          <p:cNvSpPr txBox="true"/>
          <p:nvPr/>
        </p:nvSpPr>
        <p:spPr>
          <a:xfrm rot="0">
            <a:off x="1028700" y="3640774"/>
            <a:ext cx="16230600" cy="5985256"/>
          </a:xfrm>
          <a:prstGeom prst="rect">
            <a:avLst/>
          </a:prstGeom>
        </p:spPr>
        <p:txBody>
          <a:bodyPr anchor="t" rtlCol="false" tIns="0" lIns="0" bIns="0" rIns="0">
            <a:spAutoFit/>
          </a:bodyPr>
          <a:lstStyle/>
          <a:p>
            <a:pPr algn="l">
              <a:lnSpc>
                <a:spcPts val="2507"/>
              </a:lnSpc>
            </a:pPr>
            <a:r>
              <a:rPr lang="en-US" sz="2300" b="true">
                <a:solidFill>
                  <a:srgbClr val="2F2B24"/>
                </a:solidFill>
                <a:latin typeface="DM Sans Bold"/>
                <a:ea typeface="DM Sans Bold"/>
                <a:cs typeface="DM Sans Bold"/>
                <a:sym typeface="DM Sans Bold"/>
              </a:rPr>
              <a:t>Pittsburgh, PA</a:t>
            </a:r>
            <a:r>
              <a:rPr lang="en-US" sz="2300">
                <a:solidFill>
                  <a:srgbClr val="2F2B24"/>
                </a:solidFill>
                <a:latin typeface="DM Sans"/>
                <a:ea typeface="DM Sans"/>
                <a:cs typeface="DM Sans"/>
                <a:sym typeface="DM Sans"/>
              </a:rPr>
              <a:t> (March 18, 2025) - The PGH Theater Hub launched their website today, featuring resources for all things Pittsburgh Theater. </a:t>
            </a:r>
          </a:p>
          <a:p>
            <a:pPr algn="l">
              <a:lnSpc>
                <a:spcPts val="2507"/>
              </a:lnSpc>
            </a:pPr>
          </a:p>
          <a:p>
            <a:pPr algn="l">
              <a:lnSpc>
                <a:spcPts val="2507"/>
              </a:lnSpc>
            </a:pPr>
            <a:r>
              <a:rPr lang="en-US" sz="2300">
                <a:solidFill>
                  <a:srgbClr val="2F2B24"/>
                </a:solidFill>
                <a:latin typeface="DM Sans"/>
                <a:ea typeface="DM Sans"/>
                <a:cs typeface="DM Sans"/>
                <a:sym typeface="DM Sans"/>
              </a:rPr>
              <a:t>The site hosts information detailing audition information, ticket sales, upcoming shows, reviews, and more. Visitors can find theaters near them to get involved with or to see their productions. </a:t>
            </a:r>
          </a:p>
          <a:p>
            <a:pPr algn="l">
              <a:lnSpc>
                <a:spcPts val="2507"/>
              </a:lnSpc>
            </a:pPr>
          </a:p>
          <a:p>
            <a:pPr algn="l">
              <a:lnSpc>
                <a:spcPts val="2507"/>
              </a:lnSpc>
            </a:pPr>
            <a:r>
              <a:rPr lang="en-US" sz="2300">
                <a:solidFill>
                  <a:srgbClr val="2F2B24"/>
                </a:solidFill>
                <a:latin typeface="DM Sans"/>
                <a:ea typeface="DM Sans"/>
                <a:cs typeface="DM Sans"/>
                <a:sym typeface="DM Sans"/>
              </a:rPr>
              <a:t>“We are so excited to launch this resource for everyone in the Pittsburgh community that wants to get back to live theater,” said founder, Alaina Halbleib, this morning. </a:t>
            </a:r>
          </a:p>
          <a:p>
            <a:pPr algn="l">
              <a:lnSpc>
                <a:spcPts val="2507"/>
              </a:lnSpc>
            </a:pPr>
          </a:p>
          <a:p>
            <a:pPr algn="l">
              <a:lnSpc>
                <a:spcPts val="2507"/>
              </a:lnSpc>
            </a:pPr>
            <a:r>
              <a:rPr lang="en-US" sz="2300">
                <a:solidFill>
                  <a:srgbClr val="2F2B24"/>
                </a:solidFill>
                <a:latin typeface="DM Sans"/>
                <a:ea typeface="DM Sans"/>
                <a:cs typeface="DM Sans"/>
                <a:sym typeface="DM Sans"/>
              </a:rPr>
              <a:t>The PGH Theater Hub values community, knowledge, and entertainment, which combine to inform a community, bring theater-lovers together, and make Pittsburgh Theater accessible. </a:t>
            </a:r>
          </a:p>
          <a:p>
            <a:pPr algn="l">
              <a:lnSpc>
                <a:spcPts val="2507"/>
              </a:lnSpc>
            </a:pPr>
          </a:p>
          <a:p>
            <a:pPr algn="l">
              <a:lnSpc>
                <a:spcPts val="2507"/>
              </a:lnSpc>
            </a:pPr>
            <a:r>
              <a:rPr lang="en-US" sz="2300">
                <a:solidFill>
                  <a:srgbClr val="2F2B24"/>
                </a:solidFill>
                <a:latin typeface="DM Sans"/>
                <a:ea typeface="DM Sans"/>
                <a:cs typeface="DM Sans"/>
                <a:sym typeface="DM Sans"/>
              </a:rPr>
              <a:t>Halbleib says that she cannot wait to see the community’s response and hopes to grow the site enough to collaborate with Pittsburgh theater makers and spaces. </a:t>
            </a:r>
          </a:p>
          <a:p>
            <a:pPr algn="l">
              <a:lnSpc>
                <a:spcPts val="2507"/>
              </a:lnSpc>
            </a:pPr>
          </a:p>
          <a:p>
            <a:pPr algn="l">
              <a:lnSpc>
                <a:spcPts val="2507"/>
              </a:lnSpc>
            </a:pPr>
            <a:r>
              <a:rPr lang="en-US" sz="2300">
                <a:solidFill>
                  <a:srgbClr val="2F2B24"/>
                </a:solidFill>
                <a:latin typeface="DM Sans"/>
                <a:ea typeface="DM Sans"/>
                <a:cs typeface="DM Sans"/>
                <a:sym typeface="DM Sans"/>
              </a:rPr>
              <a:t>For more information, please visit pghtheaterhub.org, or call 412-000-0000. Additional materials and information is also available at pghtheaterhub.org. </a:t>
            </a:r>
          </a:p>
          <a:p>
            <a:pPr algn="l">
              <a:lnSpc>
                <a:spcPts val="2507"/>
              </a:lnSpc>
            </a:pPr>
          </a:p>
          <a:p>
            <a:pPr algn="ctr">
              <a:lnSpc>
                <a:spcPts val="2507"/>
              </a:lnSpc>
            </a:pPr>
            <a:r>
              <a:rPr lang="en-US" sz="2300">
                <a:solidFill>
                  <a:srgbClr val="2F2B24"/>
                </a:solidFill>
                <a:latin typeface="DM Sans"/>
                <a:ea typeface="DM Sans"/>
                <a:cs typeface="DM Sans"/>
                <a:sym typeface="DM Sans"/>
              </a:rPr>
              <a:t>###</a:t>
            </a:r>
          </a:p>
        </p:txBody>
      </p:sp>
      <p:sp>
        <p:nvSpPr>
          <p:cNvPr name="TextBox 8" id="8"/>
          <p:cNvSpPr txBox="true"/>
          <p:nvPr/>
        </p:nvSpPr>
        <p:spPr>
          <a:xfrm rot="0">
            <a:off x="7337280" y="821240"/>
            <a:ext cx="9922020" cy="1388111"/>
          </a:xfrm>
          <a:prstGeom prst="rect">
            <a:avLst/>
          </a:prstGeom>
        </p:spPr>
        <p:txBody>
          <a:bodyPr anchor="t" rtlCol="false" tIns="0" lIns="0" bIns="0" rIns="0">
            <a:spAutoFit/>
          </a:bodyPr>
          <a:lstStyle/>
          <a:p>
            <a:pPr algn="r">
              <a:lnSpc>
                <a:spcPts val="10400"/>
              </a:lnSpc>
            </a:pPr>
            <a:r>
              <a:rPr lang="en-US" sz="10400" i="true">
                <a:solidFill>
                  <a:srgbClr val="2F2B24"/>
                </a:solidFill>
                <a:latin typeface="DM Serif Display Italics"/>
                <a:ea typeface="DM Serif Display Italics"/>
                <a:cs typeface="DM Serif Display Italics"/>
                <a:sym typeface="DM Serif Display Italics"/>
              </a:rPr>
              <a:t>Press Release</a:t>
            </a: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Social Posts</a:t>
            </a:r>
          </a:p>
        </p:txBody>
      </p:sp>
      <p:sp>
        <p:nvSpPr>
          <p:cNvPr name="TextBox 6" id="6"/>
          <p:cNvSpPr txBox="true"/>
          <p:nvPr/>
        </p:nvSpPr>
        <p:spPr>
          <a:xfrm rot="0">
            <a:off x="1028700" y="2294087"/>
            <a:ext cx="16230600" cy="530859"/>
          </a:xfrm>
          <a:prstGeom prst="rect">
            <a:avLst/>
          </a:prstGeom>
        </p:spPr>
        <p:txBody>
          <a:bodyPr anchor="t" rtlCol="false" tIns="0" lIns="0" bIns="0" rIns="0">
            <a:spAutoFit/>
          </a:bodyPr>
          <a:lstStyle/>
          <a:p>
            <a:pPr algn="ctr">
              <a:lnSpc>
                <a:spcPts val="4340"/>
              </a:lnSpc>
            </a:pPr>
            <a:r>
              <a:rPr lang="en-US" sz="3100" b="true">
                <a:solidFill>
                  <a:srgbClr val="2F2B24"/>
                </a:solidFill>
                <a:latin typeface="DM Sans Bold"/>
                <a:ea typeface="DM Sans Bold"/>
                <a:cs typeface="DM Sans Bold"/>
                <a:sym typeface="DM Sans Bold"/>
              </a:rPr>
              <a:t>Subject: Community Hub for Theater in Pittsburgh Launches Across Devices Today</a:t>
            </a:r>
          </a:p>
        </p:txBody>
      </p:sp>
      <p:sp>
        <p:nvSpPr>
          <p:cNvPr name="TextBox 7" id="7"/>
          <p:cNvSpPr txBox="true"/>
          <p:nvPr/>
        </p:nvSpPr>
        <p:spPr>
          <a:xfrm rot="0">
            <a:off x="1428364" y="3234977"/>
            <a:ext cx="4686557" cy="5641341"/>
          </a:xfrm>
          <a:prstGeom prst="rect">
            <a:avLst/>
          </a:prstGeom>
        </p:spPr>
        <p:txBody>
          <a:bodyPr anchor="t" rtlCol="false" tIns="0" lIns="0" bIns="0" rIns="0">
            <a:spAutoFit/>
          </a:bodyPr>
          <a:lstStyle/>
          <a:p>
            <a:pPr algn="l">
              <a:lnSpc>
                <a:spcPts val="4059"/>
              </a:lnSpc>
            </a:pPr>
            <a:r>
              <a:rPr lang="en-US" sz="2899" b="true">
                <a:solidFill>
                  <a:srgbClr val="2F2B24"/>
                </a:solidFill>
                <a:latin typeface="DM Sans Bold"/>
                <a:ea typeface="DM Sans Bold"/>
                <a:cs typeface="DM Sans Bold"/>
                <a:sym typeface="DM Sans Bold"/>
              </a:rPr>
              <a:t>x (Twitter)</a:t>
            </a:r>
          </a:p>
          <a:p>
            <a:pPr algn="l">
              <a:lnSpc>
                <a:spcPts val="4059"/>
              </a:lnSpc>
            </a:pPr>
            <a:r>
              <a:rPr lang="en-US" sz="2899">
                <a:solidFill>
                  <a:srgbClr val="2F2B24"/>
                </a:solidFill>
                <a:latin typeface="DM Sans"/>
                <a:ea typeface="DM Sans"/>
                <a:cs typeface="DM Sans"/>
                <a:sym typeface="DM Sans"/>
              </a:rPr>
              <a:t>3, 2 ,1…. LIFTOFF! The Pittsburgh Theater Hub website is officially LIVE NOW! Auditions, show tickets, volunteer opportunities, reviews and so much more-- all in one place. Get back to live theater and visit at the link in bio today! #pghTH</a:t>
            </a:r>
          </a:p>
        </p:txBody>
      </p:sp>
      <p:sp>
        <p:nvSpPr>
          <p:cNvPr name="TextBox 8" id="8"/>
          <p:cNvSpPr txBox="true"/>
          <p:nvPr/>
        </p:nvSpPr>
        <p:spPr>
          <a:xfrm rot="0">
            <a:off x="6800721" y="3234977"/>
            <a:ext cx="4686557" cy="5126991"/>
          </a:xfrm>
          <a:prstGeom prst="rect">
            <a:avLst/>
          </a:prstGeom>
        </p:spPr>
        <p:txBody>
          <a:bodyPr anchor="t" rtlCol="false" tIns="0" lIns="0" bIns="0" rIns="0">
            <a:spAutoFit/>
          </a:bodyPr>
          <a:lstStyle/>
          <a:p>
            <a:pPr algn="l">
              <a:lnSpc>
                <a:spcPts val="4059"/>
              </a:lnSpc>
            </a:pPr>
            <a:r>
              <a:rPr lang="en-US" sz="2899" b="true">
                <a:solidFill>
                  <a:srgbClr val="2F2B24"/>
                </a:solidFill>
                <a:latin typeface="DM Sans Bold"/>
                <a:ea typeface="DM Sans Bold"/>
                <a:cs typeface="DM Sans Bold"/>
                <a:sym typeface="DM Sans Bold"/>
              </a:rPr>
              <a:t>Instagram</a:t>
            </a:r>
          </a:p>
          <a:p>
            <a:pPr algn="l">
              <a:lnSpc>
                <a:spcPts val="4059"/>
              </a:lnSpc>
            </a:pPr>
            <a:r>
              <a:rPr lang="en-US" sz="2899" i="true">
                <a:solidFill>
                  <a:srgbClr val="2F2B24"/>
                </a:solidFill>
                <a:latin typeface="DM Sans Italics"/>
                <a:ea typeface="DM Sans Italics"/>
                <a:cs typeface="DM Sans Italics"/>
                <a:sym typeface="DM Sans Italics"/>
              </a:rPr>
              <a:t>On a graphic: “3, 2, 1… LIFTOFF!”</a:t>
            </a:r>
          </a:p>
          <a:p>
            <a:pPr algn="l">
              <a:lnSpc>
                <a:spcPts val="4059"/>
              </a:lnSpc>
            </a:pPr>
          </a:p>
          <a:p>
            <a:pPr algn="l">
              <a:lnSpc>
                <a:spcPts val="4059"/>
              </a:lnSpc>
            </a:pPr>
            <a:r>
              <a:rPr lang="en-US" sz="2899">
                <a:solidFill>
                  <a:srgbClr val="2F2B24"/>
                </a:solidFill>
                <a:latin typeface="DM Sans"/>
                <a:ea typeface="DM Sans"/>
                <a:cs typeface="DM Sans"/>
                <a:sym typeface="DM Sans"/>
              </a:rPr>
              <a:t>“The Pittsburgh Theater Hub website is officially LIVE NOW! Visit at the link in bio today! #pghth #pghtheater #livetheater”</a:t>
            </a:r>
          </a:p>
          <a:p>
            <a:pPr algn="l">
              <a:lnSpc>
                <a:spcPts val="4059"/>
              </a:lnSpc>
            </a:pPr>
          </a:p>
        </p:txBody>
      </p:sp>
      <p:sp>
        <p:nvSpPr>
          <p:cNvPr name="TextBox 9" id="9"/>
          <p:cNvSpPr txBox="true"/>
          <p:nvPr/>
        </p:nvSpPr>
        <p:spPr>
          <a:xfrm rot="0">
            <a:off x="12173079" y="3234977"/>
            <a:ext cx="4686557" cy="4098291"/>
          </a:xfrm>
          <a:prstGeom prst="rect">
            <a:avLst/>
          </a:prstGeom>
        </p:spPr>
        <p:txBody>
          <a:bodyPr anchor="t" rtlCol="false" tIns="0" lIns="0" bIns="0" rIns="0">
            <a:spAutoFit/>
          </a:bodyPr>
          <a:lstStyle/>
          <a:p>
            <a:pPr algn="l">
              <a:lnSpc>
                <a:spcPts val="4059"/>
              </a:lnSpc>
            </a:pPr>
            <a:r>
              <a:rPr lang="en-US" sz="2899" b="true">
                <a:solidFill>
                  <a:srgbClr val="2F2B24"/>
                </a:solidFill>
                <a:latin typeface="DM Sans Bold"/>
                <a:ea typeface="DM Sans Bold"/>
                <a:cs typeface="DM Sans Bold"/>
                <a:sym typeface="DM Sans Bold"/>
              </a:rPr>
              <a:t>Facebook</a:t>
            </a:r>
          </a:p>
          <a:p>
            <a:pPr algn="l">
              <a:lnSpc>
                <a:spcPts val="4059"/>
              </a:lnSpc>
            </a:pPr>
            <a:r>
              <a:rPr lang="en-US" sz="2899" i="true">
                <a:solidFill>
                  <a:srgbClr val="2F2B24"/>
                </a:solidFill>
                <a:latin typeface="DM Sans Italics"/>
                <a:ea typeface="DM Sans Italics"/>
                <a:cs typeface="DM Sans Italics"/>
                <a:sym typeface="DM Sans Italics"/>
              </a:rPr>
              <a:t>Hero image with mission statement</a:t>
            </a:r>
          </a:p>
          <a:p>
            <a:pPr algn="l">
              <a:lnSpc>
                <a:spcPts val="4059"/>
              </a:lnSpc>
            </a:pPr>
          </a:p>
          <a:p>
            <a:pPr algn="l">
              <a:lnSpc>
                <a:spcPts val="4059"/>
              </a:lnSpc>
            </a:pPr>
            <a:r>
              <a:rPr lang="en-US" sz="2899">
                <a:solidFill>
                  <a:srgbClr val="2F2B24"/>
                </a:solidFill>
                <a:latin typeface="DM Sans"/>
                <a:ea typeface="DM Sans"/>
                <a:cs typeface="DM Sans"/>
                <a:sym typeface="DM Sans"/>
              </a:rPr>
              <a:t>“The Pittsburgh Theater Hub is officially LIVE! #pghTH</a:t>
            </a:r>
          </a:p>
          <a:p>
            <a:pPr algn="l">
              <a:lnSpc>
                <a:spcPts val="4059"/>
              </a:lnSpc>
            </a:pP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grpSp>
        <p:nvGrpSpPr>
          <p:cNvPr name="Group 5" id="5"/>
          <p:cNvGrpSpPr/>
          <p:nvPr/>
        </p:nvGrpSpPr>
        <p:grpSpPr>
          <a:xfrm rot="0">
            <a:off x="8803987" y="8360992"/>
            <a:ext cx="6124771" cy="837977"/>
            <a:chOff x="0" y="0"/>
            <a:chExt cx="1613109" cy="220702"/>
          </a:xfrm>
        </p:grpSpPr>
        <p:sp>
          <p:nvSpPr>
            <p:cNvPr name="Freeform 6" id="6"/>
            <p:cNvSpPr/>
            <p:nvPr/>
          </p:nvSpPr>
          <p:spPr>
            <a:xfrm flipH="false" flipV="false" rot="0">
              <a:off x="0" y="0"/>
              <a:ext cx="1613109" cy="220702"/>
            </a:xfrm>
            <a:custGeom>
              <a:avLst/>
              <a:gdLst/>
              <a:ahLst/>
              <a:cxnLst/>
              <a:rect r="r" b="b" t="t" l="l"/>
              <a:pathLst>
                <a:path h="220702" w="1613109">
                  <a:moveTo>
                    <a:pt x="0" y="0"/>
                  </a:moveTo>
                  <a:lnTo>
                    <a:pt x="1613109" y="0"/>
                  </a:lnTo>
                  <a:lnTo>
                    <a:pt x="1613109" y="220702"/>
                  </a:lnTo>
                  <a:lnTo>
                    <a:pt x="0" y="220702"/>
                  </a:lnTo>
                  <a:close/>
                </a:path>
              </a:pathLst>
            </a:custGeom>
            <a:solidFill>
              <a:srgbClr val="000000"/>
            </a:solidFill>
          </p:spPr>
        </p:sp>
        <p:sp>
          <p:nvSpPr>
            <p:cNvPr name="TextBox 7" id="7"/>
            <p:cNvSpPr txBox="true"/>
            <p:nvPr/>
          </p:nvSpPr>
          <p:spPr>
            <a:xfrm>
              <a:off x="0" y="-57150"/>
              <a:ext cx="1613109" cy="277852"/>
            </a:xfrm>
            <a:prstGeom prst="rect">
              <a:avLst/>
            </a:prstGeom>
          </p:spPr>
          <p:txBody>
            <a:bodyPr anchor="ctr" rtlCol="false" tIns="50800" lIns="50800" bIns="50800" rIns="50800"/>
            <a:lstStyle/>
            <a:p>
              <a:pPr algn="ctr">
                <a:lnSpc>
                  <a:spcPts val="4199"/>
                </a:lnSpc>
              </a:pPr>
              <a:r>
                <a:rPr lang="en-US" b="true" sz="2999">
                  <a:solidFill>
                    <a:srgbClr val="FFFFFF"/>
                  </a:solidFill>
                  <a:latin typeface="DM Sans Bold"/>
                  <a:ea typeface="DM Sans Bold"/>
                  <a:cs typeface="DM Sans Bold"/>
                  <a:sym typeface="DM Sans Bold"/>
                </a:rPr>
                <a:t>Check out auditions near you!</a:t>
              </a:r>
            </a:p>
          </p:txBody>
        </p:sp>
      </p:grpSp>
      <p:sp>
        <p:nvSpPr>
          <p:cNvPr name="TextBox 8" id="8"/>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Promotional Email</a:t>
            </a:r>
          </a:p>
        </p:txBody>
      </p:sp>
      <p:sp>
        <p:nvSpPr>
          <p:cNvPr name="TextBox 9" id="9"/>
          <p:cNvSpPr txBox="true"/>
          <p:nvPr/>
        </p:nvSpPr>
        <p:spPr>
          <a:xfrm rot="0">
            <a:off x="1028700" y="2294087"/>
            <a:ext cx="16230600" cy="530859"/>
          </a:xfrm>
          <a:prstGeom prst="rect">
            <a:avLst/>
          </a:prstGeom>
        </p:spPr>
        <p:txBody>
          <a:bodyPr anchor="t" rtlCol="false" tIns="0" lIns="0" bIns="0" rIns="0">
            <a:spAutoFit/>
          </a:bodyPr>
          <a:lstStyle/>
          <a:p>
            <a:pPr algn="ctr">
              <a:lnSpc>
                <a:spcPts val="4340"/>
              </a:lnSpc>
            </a:pPr>
            <a:r>
              <a:rPr lang="en-US" sz="3100" b="true">
                <a:solidFill>
                  <a:srgbClr val="2F2B24"/>
                </a:solidFill>
                <a:latin typeface="DM Sans Bold"/>
                <a:ea typeface="DM Sans Bold"/>
                <a:cs typeface="DM Sans Bold"/>
                <a:sym typeface="DM Sans Bold"/>
              </a:rPr>
              <a:t>Subject Line: AUDITION SEASON! New spring auditions just dropped!</a:t>
            </a:r>
          </a:p>
        </p:txBody>
      </p:sp>
      <p:sp>
        <p:nvSpPr>
          <p:cNvPr name="TextBox 10" id="10"/>
          <p:cNvSpPr txBox="true"/>
          <p:nvPr/>
        </p:nvSpPr>
        <p:spPr>
          <a:xfrm rot="0">
            <a:off x="8803987" y="6110552"/>
            <a:ext cx="2710186" cy="2040891"/>
          </a:xfrm>
          <a:prstGeom prst="rect">
            <a:avLst/>
          </a:prstGeom>
        </p:spPr>
        <p:txBody>
          <a:bodyPr anchor="t" rtlCol="false" tIns="0" lIns="0" bIns="0" rIns="0">
            <a:spAutoFit/>
          </a:bodyPr>
          <a:lstStyle/>
          <a:p>
            <a:pPr algn="l">
              <a:lnSpc>
                <a:spcPts val="4059"/>
              </a:lnSpc>
            </a:pPr>
            <a:r>
              <a:rPr lang="en-US" sz="2899" b="true">
                <a:solidFill>
                  <a:srgbClr val="2F2B24"/>
                </a:solidFill>
                <a:latin typeface="DM Sans Bold"/>
                <a:ea typeface="DM Sans Bold"/>
                <a:cs typeface="DM Sans Bold"/>
                <a:sym typeface="DM Sans Bold"/>
              </a:rPr>
              <a:t>Stage 62</a:t>
            </a:r>
          </a:p>
          <a:p>
            <a:pPr algn="l">
              <a:lnSpc>
                <a:spcPts val="4059"/>
              </a:lnSpc>
            </a:pPr>
            <a:r>
              <a:rPr lang="en-US" sz="2899" i="true">
                <a:solidFill>
                  <a:srgbClr val="2F2B24"/>
                </a:solidFill>
                <a:latin typeface="DM Sans Italics"/>
                <a:ea typeface="DM Sans Italics"/>
                <a:cs typeface="DM Sans Italics"/>
                <a:sym typeface="DM Sans Italics"/>
              </a:rPr>
              <a:t>The Prom</a:t>
            </a:r>
          </a:p>
          <a:p>
            <a:pPr algn="l">
              <a:lnSpc>
                <a:spcPts val="4059"/>
              </a:lnSpc>
            </a:pPr>
            <a:r>
              <a:rPr lang="en-US" sz="2899">
                <a:solidFill>
                  <a:srgbClr val="2F2B24"/>
                </a:solidFill>
                <a:latin typeface="DM Sans"/>
                <a:ea typeface="DM Sans"/>
                <a:cs typeface="DM Sans"/>
                <a:sym typeface="DM Sans"/>
              </a:rPr>
              <a:t>Wed. Apr 23</a:t>
            </a:r>
          </a:p>
          <a:p>
            <a:pPr algn="l">
              <a:lnSpc>
                <a:spcPts val="4059"/>
              </a:lnSpc>
            </a:pPr>
          </a:p>
        </p:txBody>
      </p:sp>
      <p:sp>
        <p:nvSpPr>
          <p:cNvPr name="TextBox 11" id="11"/>
          <p:cNvSpPr txBox="true"/>
          <p:nvPr/>
        </p:nvSpPr>
        <p:spPr>
          <a:xfrm rot="0">
            <a:off x="12247193" y="6110552"/>
            <a:ext cx="4686557" cy="2040891"/>
          </a:xfrm>
          <a:prstGeom prst="rect">
            <a:avLst/>
          </a:prstGeom>
        </p:spPr>
        <p:txBody>
          <a:bodyPr anchor="t" rtlCol="false" tIns="0" lIns="0" bIns="0" rIns="0">
            <a:spAutoFit/>
          </a:bodyPr>
          <a:lstStyle/>
          <a:p>
            <a:pPr algn="l">
              <a:lnSpc>
                <a:spcPts val="4059"/>
              </a:lnSpc>
            </a:pPr>
            <a:r>
              <a:rPr lang="en-US" sz="2899" b="true">
                <a:solidFill>
                  <a:srgbClr val="2F2B24"/>
                </a:solidFill>
                <a:latin typeface="DM Sans Bold"/>
                <a:ea typeface="DM Sans Bold"/>
                <a:cs typeface="DM Sans Bold"/>
                <a:sym typeface="DM Sans Bold"/>
              </a:rPr>
              <a:t>Riverfront Theater Co.</a:t>
            </a:r>
          </a:p>
          <a:p>
            <a:pPr algn="l">
              <a:lnSpc>
                <a:spcPts val="4059"/>
              </a:lnSpc>
            </a:pPr>
            <a:r>
              <a:rPr lang="en-US" sz="2899" i="true">
                <a:solidFill>
                  <a:srgbClr val="2F2B24"/>
                </a:solidFill>
                <a:latin typeface="DM Sans Italics"/>
                <a:ea typeface="DM Sans Italics"/>
                <a:cs typeface="DM Sans Italics"/>
                <a:sym typeface="DM Sans Italics"/>
              </a:rPr>
              <a:t>Freaky Friday (Youth)</a:t>
            </a:r>
          </a:p>
          <a:p>
            <a:pPr algn="l">
              <a:lnSpc>
                <a:spcPts val="4059"/>
              </a:lnSpc>
            </a:pPr>
            <a:r>
              <a:rPr lang="en-US" sz="2899">
                <a:solidFill>
                  <a:srgbClr val="2F2B24"/>
                </a:solidFill>
                <a:latin typeface="DM Sans"/>
                <a:ea typeface="DM Sans"/>
                <a:cs typeface="DM Sans"/>
                <a:sym typeface="DM Sans"/>
              </a:rPr>
              <a:t>Sat. Apr 26 - Sun. Apr 27</a:t>
            </a:r>
          </a:p>
          <a:p>
            <a:pPr algn="l">
              <a:lnSpc>
                <a:spcPts val="4059"/>
              </a:lnSpc>
            </a:pPr>
          </a:p>
        </p:txBody>
      </p:sp>
      <p:sp>
        <p:nvSpPr>
          <p:cNvPr name="TextBox 12" id="12"/>
          <p:cNvSpPr txBox="true"/>
          <p:nvPr/>
        </p:nvSpPr>
        <p:spPr>
          <a:xfrm rot="0">
            <a:off x="1028700" y="3162921"/>
            <a:ext cx="16230600" cy="530859"/>
          </a:xfrm>
          <a:prstGeom prst="rect">
            <a:avLst/>
          </a:prstGeom>
        </p:spPr>
        <p:txBody>
          <a:bodyPr anchor="t" rtlCol="false" tIns="0" lIns="0" bIns="0" rIns="0">
            <a:spAutoFit/>
          </a:bodyPr>
          <a:lstStyle/>
          <a:p>
            <a:pPr algn="ctr">
              <a:lnSpc>
                <a:spcPts val="4340"/>
              </a:lnSpc>
            </a:pPr>
            <a:r>
              <a:rPr lang="en-US" sz="3100" i="true">
                <a:solidFill>
                  <a:srgbClr val="2F2B24"/>
                </a:solidFill>
                <a:latin typeface="DM Sans Italics"/>
                <a:ea typeface="DM Sans Italics"/>
                <a:cs typeface="DM Sans Italics"/>
                <a:sym typeface="DM Sans Italics"/>
              </a:rPr>
              <a:t>Graphic with headline</a:t>
            </a:r>
            <a:r>
              <a:rPr lang="en-US" sz="3100">
                <a:solidFill>
                  <a:srgbClr val="2F2B24"/>
                </a:solidFill>
                <a:latin typeface="DM Sans"/>
                <a:ea typeface="DM Sans"/>
                <a:cs typeface="DM Sans"/>
                <a:sym typeface="DM Sans"/>
              </a:rPr>
              <a:t>: New Spring Audition Information</a:t>
            </a:r>
          </a:p>
        </p:txBody>
      </p:sp>
      <p:sp>
        <p:nvSpPr>
          <p:cNvPr name="TextBox 13" id="13"/>
          <p:cNvSpPr txBox="true"/>
          <p:nvPr/>
        </p:nvSpPr>
        <p:spPr>
          <a:xfrm rot="0">
            <a:off x="1028700" y="3834079"/>
            <a:ext cx="16230600" cy="1616709"/>
          </a:xfrm>
          <a:prstGeom prst="rect">
            <a:avLst/>
          </a:prstGeom>
        </p:spPr>
        <p:txBody>
          <a:bodyPr anchor="t" rtlCol="false" tIns="0" lIns="0" bIns="0" rIns="0">
            <a:spAutoFit/>
          </a:bodyPr>
          <a:lstStyle/>
          <a:p>
            <a:pPr algn="l">
              <a:lnSpc>
                <a:spcPts val="4340"/>
              </a:lnSpc>
            </a:pPr>
            <a:r>
              <a:rPr lang="en-US" sz="3100" i="true">
                <a:solidFill>
                  <a:srgbClr val="2F2B24"/>
                </a:solidFill>
                <a:latin typeface="DM Sans Italics"/>
                <a:ea typeface="DM Sans Italics"/>
                <a:cs typeface="DM Sans Italics"/>
                <a:sym typeface="DM Sans Italics"/>
              </a:rPr>
              <a:t>It’s that time of year again: audition season. I KNOW, I know, you’re dreading rifling through website after website with listings. Lucky for you, we’ve got </a:t>
            </a:r>
            <a:r>
              <a:rPr lang="en-US" b="true" sz="3100" i="true">
                <a:solidFill>
                  <a:srgbClr val="2F2B24"/>
                </a:solidFill>
                <a:latin typeface="DM Sans Bold Italics"/>
                <a:ea typeface="DM Sans Bold Italics"/>
                <a:cs typeface="DM Sans Bold Italics"/>
                <a:sym typeface="DM Sans Bold Italics"/>
              </a:rPr>
              <a:t>audition information all in one place. </a:t>
            </a:r>
          </a:p>
        </p:txBody>
      </p:sp>
      <p:sp>
        <p:nvSpPr>
          <p:cNvPr name="TextBox 14" id="14"/>
          <p:cNvSpPr txBox="true"/>
          <p:nvPr/>
        </p:nvSpPr>
        <p:spPr>
          <a:xfrm rot="0">
            <a:off x="1028700" y="5674359"/>
            <a:ext cx="4318245" cy="3583941"/>
          </a:xfrm>
          <a:prstGeom prst="rect">
            <a:avLst/>
          </a:prstGeom>
        </p:spPr>
        <p:txBody>
          <a:bodyPr anchor="t" rtlCol="false" tIns="0" lIns="0" bIns="0" rIns="0">
            <a:spAutoFit/>
          </a:bodyPr>
          <a:lstStyle/>
          <a:p>
            <a:pPr algn="l">
              <a:lnSpc>
                <a:spcPts val="4059"/>
              </a:lnSpc>
              <a:spcBef>
                <a:spcPct val="0"/>
              </a:spcBef>
            </a:pPr>
            <a:r>
              <a:rPr lang="en-US" sz="2899">
                <a:solidFill>
                  <a:srgbClr val="2F2B24"/>
                </a:solidFill>
                <a:latin typeface="DM Sans"/>
                <a:ea typeface="DM Sans"/>
                <a:cs typeface="DM Sans"/>
                <a:sym typeface="DM Sans"/>
              </a:rPr>
              <a:t>We have:</a:t>
            </a:r>
          </a:p>
          <a:p>
            <a:pPr algn="l" marL="626106" indent="-313053" lvl="1">
              <a:lnSpc>
                <a:spcPts val="4059"/>
              </a:lnSpc>
              <a:buFont typeface="Arial"/>
              <a:buChar char="•"/>
            </a:pPr>
            <a:r>
              <a:rPr lang="en-US" sz="2899">
                <a:solidFill>
                  <a:srgbClr val="2F2B24"/>
                </a:solidFill>
                <a:latin typeface="DM Sans"/>
                <a:ea typeface="DM Sans"/>
                <a:cs typeface="DM Sans"/>
                <a:sym typeface="DM Sans"/>
              </a:rPr>
              <a:t>Tours</a:t>
            </a:r>
          </a:p>
          <a:p>
            <a:pPr algn="l" marL="626106" indent="-313053" lvl="1">
              <a:lnSpc>
                <a:spcPts val="4059"/>
              </a:lnSpc>
              <a:buFont typeface="Arial"/>
              <a:buChar char="•"/>
            </a:pPr>
            <a:r>
              <a:rPr lang="en-US" sz="2899">
                <a:solidFill>
                  <a:srgbClr val="2F2B24"/>
                </a:solidFill>
                <a:latin typeface="DM Sans"/>
                <a:ea typeface="DM Sans"/>
                <a:cs typeface="DM Sans"/>
                <a:sym typeface="DM Sans"/>
              </a:rPr>
              <a:t>Regional</a:t>
            </a:r>
          </a:p>
          <a:p>
            <a:pPr algn="l" marL="626106" indent="-313053" lvl="1">
              <a:lnSpc>
                <a:spcPts val="4059"/>
              </a:lnSpc>
              <a:buFont typeface="Arial"/>
              <a:buChar char="•"/>
            </a:pPr>
            <a:r>
              <a:rPr lang="en-US" sz="2899">
                <a:solidFill>
                  <a:srgbClr val="2F2B24"/>
                </a:solidFill>
                <a:latin typeface="DM Sans"/>
                <a:ea typeface="DM Sans"/>
                <a:cs typeface="DM Sans"/>
                <a:sym typeface="DM Sans"/>
              </a:rPr>
              <a:t>Professional</a:t>
            </a:r>
          </a:p>
          <a:p>
            <a:pPr algn="l" marL="626106" indent="-313053" lvl="1">
              <a:lnSpc>
                <a:spcPts val="4059"/>
              </a:lnSpc>
              <a:buFont typeface="Arial"/>
              <a:buChar char="•"/>
            </a:pPr>
            <a:r>
              <a:rPr lang="en-US" sz="2899">
                <a:solidFill>
                  <a:srgbClr val="2F2B24"/>
                </a:solidFill>
                <a:latin typeface="DM Sans"/>
                <a:ea typeface="DM Sans"/>
                <a:cs typeface="DM Sans"/>
                <a:sym typeface="DM Sans"/>
              </a:rPr>
              <a:t>Semi-professional</a:t>
            </a:r>
          </a:p>
          <a:p>
            <a:pPr algn="l" marL="626106" indent="-313053" lvl="1">
              <a:lnSpc>
                <a:spcPts val="4059"/>
              </a:lnSpc>
              <a:buFont typeface="Arial"/>
              <a:buChar char="•"/>
            </a:pPr>
            <a:r>
              <a:rPr lang="en-US" sz="2899">
                <a:solidFill>
                  <a:srgbClr val="2F2B24"/>
                </a:solidFill>
                <a:latin typeface="DM Sans"/>
                <a:ea typeface="DM Sans"/>
                <a:cs typeface="DM Sans"/>
                <a:sym typeface="DM Sans"/>
              </a:rPr>
              <a:t>Community theater</a:t>
            </a:r>
          </a:p>
          <a:p>
            <a:pPr algn="l" marL="626106" indent="-313053" lvl="1">
              <a:lnSpc>
                <a:spcPts val="4059"/>
              </a:lnSpc>
              <a:buFont typeface="Arial"/>
              <a:buChar char="•"/>
            </a:pPr>
            <a:r>
              <a:rPr lang="en-US" sz="2899">
                <a:solidFill>
                  <a:srgbClr val="2F2B24"/>
                </a:solidFill>
                <a:latin typeface="DM Sans"/>
                <a:ea typeface="DM Sans"/>
                <a:cs typeface="DM Sans"/>
                <a:sym typeface="DM Sans"/>
              </a:rPr>
              <a:t>Youth/Educational</a:t>
            </a:r>
          </a:p>
        </p:txBody>
      </p:sp>
      <p:sp>
        <p:nvSpPr>
          <p:cNvPr name="TextBox 15" id="15"/>
          <p:cNvSpPr txBox="true"/>
          <p:nvPr/>
        </p:nvSpPr>
        <p:spPr>
          <a:xfrm rot="0">
            <a:off x="8823930" y="5393638"/>
            <a:ext cx="2878931" cy="497839"/>
          </a:xfrm>
          <a:prstGeom prst="rect">
            <a:avLst/>
          </a:prstGeom>
        </p:spPr>
        <p:txBody>
          <a:bodyPr anchor="t" rtlCol="false" tIns="0" lIns="0" bIns="0" rIns="0">
            <a:spAutoFit/>
          </a:bodyPr>
          <a:lstStyle/>
          <a:p>
            <a:pPr algn="ctr">
              <a:lnSpc>
                <a:spcPts val="4060"/>
              </a:lnSpc>
            </a:pPr>
            <a:r>
              <a:rPr lang="en-US" sz="2900" b="true">
                <a:solidFill>
                  <a:srgbClr val="2F2B24"/>
                </a:solidFill>
                <a:latin typeface="DM Sans Bold"/>
                <a:ea typeface="DM Sans Bold"/>
                <a:cs typeface="DM Sans Bold"/>
                <a:sym typeface="DM Sans Bold"/>
              </a:rPr>
              <a:t>Sample Listings:</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TextBox 5" id="5"/>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Long Form Video</a:t>
            </a:r>
          </a:p>
        </p:txBody>
      </p:sp>
      <p:sp>
        <p:nvSpPr>
          <p:cNvPr name="TextBox 6" id="6"/>
          <p:cNvSpPr txBox="true"/>
          <p:nvPr/>
        </p:nvSpPr>
        <p:spPr>
          <a:xfrm rot="0">
            <a:off x="1028700" y="2142676"/>
            <a:ext cx="16230600" cy="530859"/>
          </a:xfrm>
          <a:prstGeom prst="rect">
            <a:avLst/>
          </a:prstGeom>
        </p:spPr>
        <p:txBody>
          <a:bodyPr anchor="t" rtlCol="false" tIns="0" lIns="0" bIns="0" rIns="0">
            <a:spAutoFit/>
          </a:bodyPr>
          <a:lstStyle/>
          <a:p>
            <a:pPr algn="ctr">
              <a:lnSpc>
                <a:spcPts val="4340"/>
              </a:lnSpc>
            </a:pPr>
            <a:r>
              <a:rPr lang="en-US" sz="3100" b="true">
                <a:solidFill>
                  <a:srgbClr val="2F2B24"/>
                </a:solidFill>
                <a:latin typeface="DM Sans Bold"/>
                <a:ea typeface="DM Sans Bold"/>
                <a:cs typeface="DM Sans Bold"/>
                <a:sym typeface="DM Sans Bold"/>
              </a:rPr>
              <a:t>Pittsburgh Actors on Industry Accessibility and tools like The Pittsburgh Theater Hub</a:t>
            </a:r>
          </a:p>
        </p:txBody>
      </p:sp>
      <p:sp>
        <p:nvSpPr>
          <p:cNvPr name="TextBox 7" id="7"/>
          <p:cNvSpPr txBox="true"/>
          <p:nvPr/>
        </p:nvSpPr>
        <p:spPr>
          <a:xfrm rot="0">
            <a:off x="1028700" y="2616384"/>
            <a:ext cx="16230600" cy="481329"/>
          </a:xfrm>
          <a:prstGeom prst="rect">
            <a:avLst/>
          </a:prstGeom>
        </p:spPr>
        <p:txBody>
          <a:bodyPr anchor="t" rtlCol="false" tIns="0" lIns="0" bIns="0" rIns="0">
            <a:spAutoFit/>
          </a:bodyPr>
          <a:lstStyle/>
          <a:p>
            <a:pPr algn="l">
              <a:lnSpc>
                <a:spcPts val="3920"/>
              </a:lnSpc>
            </a:pPr>
            <a:r>
              <a:rPr lang="en-US" sz="2800" i="true">
                <a:solidFill>
                  <a:srgbClr val="2F2B24"/>
                </a:solidFill>
                <a:latin typeface="DM Sans Italics"/>
                <a:ea typeface="DM Sans Italics"/>
                <a:cs typeface="DM Sans Italics"/>
                <a:sym typeface="DM Sans Italics"/>
              </a:rPr>
              <a:t>Interview with Pittsburgh Actors, documentary style, on the importance of accessibility as actors. </a:t>
            </a:r>
          </a:p>
        </p:txBody>
      </p:sp>
      <p:sp>
        <p:nvSpPr>
          <p:cNvPr name="TextBox 8" id="8"/>
          <p:cNvSpPr txBox="true"/>
          <p:nvPr/>
        </p:nvSpPr>
        <p:spPr>
          <a:xfrm rot="0">
            <a:off x="1028700" y="3485515"/>
            <a:ext cx="8115300" cy="6001385"/>
          </a:xfrm>
          <a:prstGeom prst="rect">
            <a:avLst/>
          </a:prstGeom>
        </p:spPr>
        <p:txBody>
          <a:bodyPr anchor="t" rtlCol="false" tIns="0" lIns="0" bIns="0" rIns="0">
            <a:spAutoFit/>
          </a:bodyPr>
          <a:lstStyle/>
          <a:p>
            <a:pPr algn="l">
              <a:lnSpc>
                <a:spcPts val="3639"/>
              </a:lnSpc>
              <a:spcBef>
                <a:spcPct val="0"/>
              </a:spcBef>
            </a:pPr>
            <a:r>
              <a:rPr lang="en-US" b="true" sz="2599">
                <a:solidFill>
                  <a:srgbClr val="2F2B24"/>
                </a:solidFill>
                <a:latin typeface="DM Sans Bold"/>
                <a:ea typeface="DM Sans Bold"/>
                <a:cs typeface="DM Sans Bold"/>
                <a:sym typeface="DM Sans Bold"/>
              </a:rPr>
              <a:t>Introduction: </a:t>
            </a:r>
          </a:p>
          <a:p>
            <a:pPr algn="l">
              <a:lnSpc>
                <a:spcPts val="3639"/>
              </a:lnSpc>
              <a:spcBef>
                <a:spcPct val="0"/>
              </a:spcBef>
            </a:pPr>
            <a:r>
              <a:rPr lang="en-US" sz="2599">
                <a:solidFill>
                  <a:srgbClr val="2F2B24"/>
                </a:solidFill>
                <a:latin typeface="DM Sans"/>
                <a:ea typeface="DM Sans"/>
                <a:cs typeface="DM Sans"/>
                <a:sym typeface="DM Sans"/>
              </a:rPr>
              <a:t>-single shots of each actor</a:t>
            </a:r>
          </a:p>
          <a:p>
            <a:pPr algn="l">
              <a:lnSpc>
                <a:spcPts val="3639"/>
              </a:lnSpc>
              <a:spcBef>
                <a:spcPct val="0"/>
              </a:spcBef>
            </a:pPr>
            <a:r>
              <a:rPr lang="en-US" sz="2599">
                <a:solidFill>
                  <a:srgbClr val="2F2B24"/>
                </a:solidFill>
                <a:latin typeface="DM Sans"/>
                <a:ea typeface="DM Sans"/>
                <a:cs typeface="DM Sans"/>
                <a:sym typeface="DM Sans"/>
              </a:rPr>
              <a:t>-clips introducing them: Name, age, where in Pittsburgh they’re from, and current show if any</a:t>
            </a:r>
          </a:p>
          <a:p>
            <a:pPr algn="l">
              <a:lnSpc>
                <a:spcPts val="2100"/>
              </a:lnSpc>
              <a:spcBef>
                <a:spcPct val="0"/>
              </a:spcBef>
            </a:pPr>
          </a:p>
          <a:p>
            <a:pPr algn="l">
              <a:lnSpc>
                <a:spcPts val="3639"/>
              </a:lnSpc>
              <a:spcBef>
                <a:spcPct val="0"/>
              </a:spcBef>
            </a:pPr>
            <a:r>
              <a:rPr lang="en-US" b="true" sz="2599">
                <a:solidFill>
                  <a:srgbClr val="2F2B24"/>
                </a:solidFill>
                <a:latin typeface="DM Sans Bold"/>
                <a:ea typeface="DM Sans Bold"/>
                <a:cs typeface="DM Sans Bold"/>
                <a:sym typeface="DM Sans Bold"/>
              </a:rPr>
              <a:t>Topic One:</a:t>
            </a:r>
          </a:p>
          <a:p>
            <a:pPr algn="l">
              <a:lnSpc>
                <a:spcPts val="3639"/>
              </a:lnSpc>
              <a:spcBef>
                <a:spcPct val="0"/>
              </a:spcBef>
            </a:pPr>
            <a:r>
              <a:rPr lang="en-US" sz="2599">
                <a:solidFill>
                  <a:srgbClr val="2F2B24"/>
                </a:solidFill>
                <a:latin typeface="DM Sans"/>
                <a:ea typeface="DM Sans"/>
                <a:cs typeface="DM Sans"/>
                <a:sym typeface="DM Sans"/>
              </a:rPr>
              <a:t>What was your first show? How old were you? Where? How did you hear about it? </a:t>
            </a:r>
          </a:p>
          <a:p>
            <a:pPr algn="l">
              <a:lnSpc>
                <a:spcPts val="3639"/>
              </a:lnSpc>
              <a:spcBef>
                <a:spcPct val="0"/>
              </a:spcBef>
            </a:pPr>
            <a:r>
              <a:rPr lang="en-US" sz="2599">
                <a:solidFill>
                  <a:srgbClr val="2F2B24"/>
                </a:solidFill>
                <a:latin typeface="DM Sans"/>
                <a:ea typeface="DM Sans"/>
                <a:cs typeface="DM Sans"/>
                <a:sym typeface="DM Sans"/>
              </a:rPr>
              <a:t>-clips intercut together of answers</a:t>
            </a:r>
          </a:p>
          <a:p>
            <a:pPr algn="l">
              <a:lnSpc>
                <a:spcPts val="2100"/>
              </a:lnSpc>
              <a:spcBef>
                <a:spcPct val="0"/>
              </a:spcBef>
            </a:pPr>
          </a:p>
          <a:p>
            <a:pPr algn="l">
              <a:lnSpc>
                <a:spcPts val="3639"/>
              </a:lnSpc>
              <a:spcBef>
                <a:spcPct val="0"/>
              </a:spcBef>
            </a:pPr>
            <a:r>
              <a:rPr lang="en-US" b="true" sz="2599">
                <a:solidFill>
                  <a:srgbClr val="2F2B24"/>
                </a:solidFill>
                <a:latin typeface="DM Sans Bold"/>
                <a:ea typeface="DM Sans Bold"/>
                <a:cs typeface="DM Sans Bold"/>
                <a:sym typeface="DM Sans Bold"/>
              </a:rPr>
              <a:t>Topic Two:</a:t>
            </a:r>
          </a:p>
          <a:p>
            <a:pPr algn="l">
              <a:lnSpc>
                <a:spcPts val="3639"/>
              </a:lnSpc>
              <a:spcBef>
                <a:spcPct val="0"/>
              </a:spcBef>
            </a:pPr>
            <a:r>
              <a:rPr lang="en-US" sz="2599">
                <a:solidFill>
                  <a:srgbClr val="2F2B24"/>
                </a:solidFill>
                <a:latin typeface="DM Sans"/>
                <a:ea typeface="DM Sans"/>
                <a:cs typeface="DM Sans"/>
                <a:sym typeface="DM Sans"/>
              </a:rPr>
              <a:t>How do you find auditions? Do you think that </a:t>
            </a:r>
          </a:p>
          <a:p>
            <a:pPr algn="l">
              <a:lnSpc>
                <a:spcPts val="3639"/>
              </a:lnSpc>
              <a:spcBef>
                <a:spcPct val="0"/>
              </a:spcBef>
            </a:pPr>
            <a:r>
              <a:rPr lang="en-US" sz="2599">
                <a:solidFill>
                  <a:srgbClr val="2F2B24"/>
                </a:solidFill>
                <a:latin typeface="DM Sans"/>
                <a:ea typeface="DM Sans"/>
                <a:cs typeface="DM Sans"/>
                <a:sym typeface="DM Sans"/>
              </a:rPr>
              <a:t>method is accessible? </a:t>
            </a:r>
          </a:p>
          <a:p>
            <a:pPr algn="l">
              <a:lnSpc>
                <a:spcPts val="3639"/>
              </a:lnSpc>
              <a:spcBef>
                <a:spcPct val="0"/>
              </a:spcBef>
            </a:pPr>
            <a:r>
              <a:rPr lang="en-US" sz="2599">
                <a:solidFill>
                  <a:srgbClr val="2F2B24"/>
                </a:solidFill>
                <a:latin typeface="DM Sans"/>
                <a:ea typeface="DM Sans"/>
                <a:cs typeface="DM Sans"/>
                <a:sym typeface="DM Sans"/>
              </a:rPr>
              <a:t>-clips intercut together of answers</a:t>
            </a:r>
          </a:p>
        </p:txBody>
      </p:sp>
      <p:sp>
        <p:nvSpPr>
          <p:cNvPr name="TextBox 9" id="9"/>
          <p:cNvSpPr txBox="true"/>
          <p:nvPr/>
        </p:nvSpPr>
        <p:spPr>
          <a:xfrm rot="0">
            <a:off x="9144000" y="3416080"/>
            <a:ext cx="8115300" cy="6458585"/>
          </a:xfrm>
          <a:prstGeom prst="rect">
            <a:avLst/>
          </a:prstGeom>
        </p:spPr>
        <p:txBody>
          <a:bodyPr anchor="t" rtlCol="false" tIns="0" lIns="0" bIns="0" rIns="0">
            <a:spAutoFit/>
          </a:bodyPr>
          <a:lstStyle/>
          <a:p>
            <a:pPr algn="l">
              <a:lnSpc>
                <a:spcPts val="3639"/>
              </a:lnSpc>
              <a:spcBef>
                <a:spcPct val="0"/>
              </a:spcBef>
            </a:pPr>
            <a:r>
              <a:rPr lang="en-US" b="true" sz="2599">
                <a:solidFill>
                  <a:srgbClr val="2F2B24"/>
                </a:solidFill>
                <a:latin typeface="DM Sans Bold"/>
                <a:ea typeface="DM Sans Bold"/>
                <a:cs typeface="DM Sans Bold"/>
                <a:sym typeface="DM Sans Bold"/>
              </a:rPr>
              <a:t>T</a:t>
            </a:r>
            <a:r>
              <a:rPr lang="en-US" b="true" sz="2599">
                <a:solidFill>
                  <a:srgbClr val="2F2B24"/>
                </a:solidFill>
                <a:latin typeface="DM Sans Bold"/>
                <a:ea typeface="DM Sans Bold"/>
                <a:cs typeface="DM Sans Bold"/>
                <a:sym typeface="DM Sans Bold"/>
              </a:rPr>
              <a:t>opic Three: </a:t>
            </a:r>
          </a:p>
          <a:p>
            <a:pPr algn="l">
              <a:lnSpc>
                <a:spcPts val="3639"/>
              </a:lnSpc>
              <a:spcBef>
                <a:spcPct val="0"/>
              </a:spcBef>
            </a:pPr>
            <a:r>
              <a:rPr lang="en-US" sz="2599">
                <a:solidFill>
                  <a:srgbClr val="2F2B24"/>
                </a:solidFill>
                <a:latin typeface="DM Sans"/>
                <a:ea typeface="DM Sans"/>
                <a:cs typeface="DM Sans"/>
                <a:sym typeface="DM Sans"/>
              </a:rPr>
              <a:t>Why is an all in one space like The Pittsburgh Theater Hub beneficial? Do you think it benefits a certain demographic? Could you have benefitted from it? Would your career be in a different place? </a:t>
            </a:r>
          </a:p>
          <a:p>
            <a:pPr algn="l">
              <a:lnSpc>
                <a:spcPts val="2100"/>
              </a:lnSpc>
              <a:spcBef>
                <a:spcPct val="0"/>
              </a:spcBef>
            </a:pPr>
          </a:p>
          <a:p>
            <a:pPr algn="l">
              <a:lnSpc>
                <a:spcPts val="3639"/>
              </a:lnSpc>
              <a:spcBef>
                <a:spcPct val="0"/>
              </a:spcBef>
            </a:pPr>
            <a:r>
              <a:rPr lang="en-US" b="true" sz="2599">
                <a:solidFill>
                  <a:srgbClr val="2F2B24"/>
                </a:solidFill>
                <a:latin typeface="DM Sans Bold"/>
                <a:ea typeface="DM Sans Bold"/>
                <a:cs typeface="DM Sans Bold"/>
                <a:sym typeface="DM Sans Bold"/>
              </a:rPr>
              <a:t>Topic Four:</a:t>
            </a:r>
          </a:p>
          <a:p>
            <a:pPr algn="l">
              <a:lnSpc>
                <a:spcPts val="3639"/>
              </a:lnSpc>
              <a:spcBef>
                <a:spcPct val="0"/>
              </a:spcBef>
            </a:pPr>
            <a:r>
              <a:rPr lang="en-US" sz="2599">
                <a:solidFill>
                  <a:srgbClr val="2F2B24"/>
                </a:solidFill>
                <a:latin typeface="DM Sans"/>
                <a:ea typeface="DM Sans"/>
                <a:cs typeface="DM Sans"/>
                <a:sym typeface="DM Sans"/>
              </a:rPr>
              <a:t>Why is accessibility important? Is the theater industry accessible, in your opinion? How can we change that? </a:t>
            </a:r>
          </a:p>
          <a:p>
            <a:pPr algn="l">
              <a:lnSpc>
                <a:spcPts val="2100"/>
              </a:lnSpc>
              <a:spcBef>
                <a:spcPct val="0"/>
              </a:spcBef>
            </a:pPr>
          </a:p>
          <a:p>
            <a:pPr algn="l">
              <a:lnSpc>
                <a:spcPts val="3639"/>
              </a:lnSpc>
              <a:spcBef>
                <a:spcPct val="0"/>
              </a:spcBef>
            </a:pPr>
            <a:r>
              <a:rPr lang="en-US" b="true" sz="2599">
                <a:solidFill>
                  <a:srgbClr val="2F2B24"/>
                </a:solidFill>
                <a:latin typeface="DM Sans Bold"/>
                <a:ea typeface="DM Sans Bold"/>
                <a:cs typeface="DM Sans Bold"/>
                <a:sym typeface="DM Sans Bold"/>
              </a:rPr>
              <a:t>Conclusion:</a:t>
            </a:r>
          </a:p>
          <a:p>
            <a:pPr algn="l">
              <a:lnSpc>
                <a:spcPts val="3639"/>
              </a:lnSpc>
              <a:spcBef>
                <a:spcPct val="0"/>
              </a:spcBef>
            </a:pPr>
            <a:r>
              <a:rPr lang="en-US" sz="2599">
                <a:solidFill>
                  <a:srgbClr val="2F2B24"/>
                </a:solidFill>
                <a:latin typeface="DM Sans"/>
                <a:ea typeface="DM Sans"/>
                <a:cs typeface="DM Sans"/>
                <a:sym typeface="DM Sans"/>
              </a:rPr>
              <a:t>-any final words or clips that weren’t used previously</a:t>
            </a:r>
          </a:p>
          <a:p>
            <a:pPr algn="l">
              <a:lnSpc>
                <a:spcPts val="3639"/>
              </a:lnSpc>
              <a:spcBef>
                <a:spcPct val="0"/>
              </a:spcBef>
            </a:pPr>
            <a:r>
              <a:rPr lang="en-US" sz="2599">
                <a:solidFill>
                  <a:srgbClr val="2F2B24"/>
                </a:solidFill>
                <a:latin typeface="DM Sans"/>
                <a:ea typeface="DM Sans"/>
                <a:cs typeface="DM Sans"/>
                <a:sym typeface="DM Sans"/>
              </a:rPr>
              <a:t>-plug on how to access PTH</a:t>
            </a:r>
          </a:p>
          <a:p>
            <a:pPr algn="l">
              <a:lnSpc>
                <a:spcPts val="3639"/>
              </a:lnSpc>
              <a:spcBef>
                <a:spcPct val="0"/>
              </a:spcBef>
            </a:pP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03551" y="412335"/>
            <a:ext cx="17680897" cy="9462330"/>
            <a:chOff x="0" y="0"/>
            <a:chExt cx="4656697" cy="2492136"/>
          </a:xfrm>
        </p:grpSpPr>
        <p:sp>
          <p:nvSpPr>
            <p:cNvPr name="Freeform 3" id="3"/>
            <p:cNvSpPr/>
            <p:nvPr/>
          </p:nvSpPr>
          <p:spPr>
            <a:xfrm flipH="false" flipV="false" rot="0">
              <a:off x="0" y="0"/>
              <a:ext cx="4656697" cy="2492136"/>
            </a:xfrm>
            <a:custGeom>
              <a:avLst/>
              <a:gdLst/>
              <a:ahLst/>
              <a:cxnLst/>
              <a:rect r="r" b="b" t="t" l="l"/>
              <a:pathLst>
                <a:path h="2492136" w="4656697">
                  <a:moveTo>
                    <a:pt x="22331" y="0"/>
                  </a:moveTo>
                  <a:lnTo>
                    <a:pt x="4634366" y="0"/>
                  </a:lnTo>
                  <a:cubicBezTo>
                    <a:pt x="4646699" y="0"/>
                    <a:pt x="4656697" y="9998"/>
                    <a:pt x="4656697" y="22331"/>
                  </a:cubicBezTo>
                  <a:lnTo>
                    <a:pt x="4656697" y="2469805"/>
                  </a:lnTo>
                  <a:cubicBezTo>
                    <a:pt x="4656697" y="2475728"/>
                    <a:pt x="4654345" y="2481408"/>
                    <a:pt x="4650156" y="2485596"/>
                  </a:cubicBezTo>
                  <a:cubicBezTo>
                    <a:pt x="4645968" y="2489784"/>
                    <a:pt x="4640288" y="2492136"/>
                    <a:pt x="4634366" y="2492136"/>
                  </a:cubicBezTo>
                  <a:lnTo>
                    <a:pt x="22331" y="2492136"/>
                  </a:lnTo>
                  <a:cubicBezTo>
                    <a:pt x="16409" y="2492136"/>
                    <a:pt x="10729" y="2489784"/>
                    <a:pt x="6541" y="2485596"/>
                  </a:cubicBezTo>
                  <a:cubicBezTo>
                    <a:pt x="2353" y="2481408"/>
                    <a:pt x="0" y="2475728"/>
                    <a:pt x="0" y="2469805"/>
                  </a:cubicBezTo>
                  <a:lnTo>
                    <a:pt x="0" y="22331"/>
                  </a:lnTo>
                  <a:cubicBezTo>
                    <a:pt x="0" y="16409"/>
                    <a:pt x="2353" y="10729"/>
                    <a:pt x="6541" y="6541"/>
                  </a:cubicBezTo>
                  <a:cubicBezTo>
                    <a:pt x="10729" y="2353"/>
                    <a:pt x="16409" y="0"/>
                    <a:pt x="22331" y="0"/>
                  </a:cubicBezTo>
                  <a:close/>
                </a:path>
              </a:pathLst>
            </a:custGeom>
            <a:solidFill>
              <a:srgbClr val="000000">
                <a:alpha val="0"/>
              </a:srgbClr>
            </a:solidFill>
            <a:ln w="57150" cap="rnd">
              <a:solidFill>
                <a:srgbClr val="2F2B24"/>
              </a:solidFill>
              <a:prstDash val="solid"/>
              <a:round/>
            </a:ln>
          </p:spPr>
        </p:sp>
        <p:sp>
          <p:nvSpPr>
            <p:cNvPr name="TextBox 4" id="4"/>
            <p:cNvSpPr txBox="true"/>
            <p:nvPr/>
          </p:nvSpPr>
          <p:spPr>
            <a:xfrm>
              <a:off x="0" y="0"/>
              <a:ext cx="4656697" cy="2492136"/>
            </a:xfrm>
            <a:prstGeom prst="rect">
              <a:avLst/>
            </a:prstGeom>
          </p:spPr>
          <p:txBody>
            <a:bodyPr anchor="ctr" rtlCol="false" tIns="50800" lIns="50800" bIns="50800" rIns="50800"/>
            <a:lstStyle/>
            <a:p>
              <a:pPr algn="ctr">
                <a:lnSpc>
                  <a:spcPts val="2160"/>
                </a:lnSpc>
              </a:pPr>
            </a:p>
          </p:txBody>
        </p:sp>
      </p:grpSp>
      <p:sp>
        <p:nvSpPr>
          <p:cNvPr name="Freeform 5" id="5"/>
          <p:cNvSpPr/>
          <p:nvPr/>
        </p:nvSpPr>
        <p:spPr>
          <a:xfrm flipH="false" flipV="false" rot="0">
            <a:off x="1855961" y="3881407"/>
            <a:ext cx="6814206" cy="4182219"/>
          </a:xfrm>
          <a:custGeom>
            <a:avLst/>
            <a:gdLst/>
            <a:ahLst/>
            <a:cxnLst/>
            <a:rect r="r" b="b" t="t" l="l"/>
            <a:pathLst>
              <a:path h="4182219" w="6814206">
                <a:moveTo>
                  <a:pt x="0" y="0"/>
                </a:moveTo>
                <a:lnTo>
                  <a:pt x="6814206" y="0"/>
                </a:lnTo>
                <a:lnTo>
                  <a:pt x="6814206" y="4182219"/>
                </a:lnTo>
                <a:lnTo>
                  <a:pt x="0" y="4182219"/>
                </a:lnTo>
                <a:lnTo>
                  <a:pt x="0" y="0"/>
                </a:lnTo>
                <a:close/>
              </a:path>
            </a:pathLst>
          </a:custGeom>
          <a:blipFill>
            <a:blip r:embed="rId2"/>
            <a:stretch>
              <a:fillRect l="0" t="0" r="0" b="0"/>
            </a:stretch>
          </a:blipFill>
        </p:spPr>
      </p:sp>
      <p:sp>
        <p:nvSpPr>
          <p:cNvPr name="Freeform 6" id="6"/>
          <p:cNvSpPr/>
          <p:nvPr/>
        </p:nvSpPr>
        <p:spPr>
          <a:xfrm flipH="false" flipV="false" rot="0">
            <a:off x="9693354" y="3881407"/>
            <a:ext cx="6828112" cy="4182219"/>
          </a:xfrm>
          <a:custGeom>
            <a:avLst/>
            <a:gdLst/>
            <a:ahLst/>
            <a:cxnLst/>
            <a:rect r="r" b="b" t="t" l="l"/>
            <a:pathLst>
              <a:path h="4182219" w="6828112">
                <a:moveTo>
                  <a:pt x="0" y="0"/>
                </a:moveTo>
                <a:lnTo>
                  <a:pt x="6828112" y="0"/>
                </a:lnTo>
                <a:lnTo>
                  <a:pt x="6828112" y="4182219"/>
                </a:lnTo>
                <a:lnTo>
                  <a:pt x="0" y="4182219"/>
                </a:lnTo>
                <a:lnTo>
                  <a:pt x="0" y="0"/>
                </a:lnTo>
                <a:close/>
              </a:path>
            </a:pathLst>
          </a:custGeom>
          <a:blipFill>
            <a:blip r:embed="rId3"/>
            <a:stretch>
              <a:fillRect l="0" t="0" r="0" b="0"/>
            </a:stretch>
          </a:blipFill>
        </p:spPr>
      </p:sp>
      <p:sp>
        <p:nvSpPr>
          <p:cNvPr name="TextBox 7" id="7"/>
          <p:cNvSpPr txBox="true"/>
          <p:nvPr/>
        </p:nvSpPr>
        <p:spPr>
          <a:xfrm rot="0">
            <a:off x="1028700" y="821240"/>
            <a:ext cx="16230600" cy="1388111"/>
          </a:xfrm>
          <a:prstGeom prst="rect">
            <a:avLst/>
          </a:prstGeom>
        </p:spPr>
        <p:txBody>
          <a:bodyPr anchor="t" rtlCol="false" tIns="0" lIns="0" bIns="0" rIns="0">
            <a:spAutoFit/>
          </a:bodyPr>
          <a:lstStyle/>
          <a:p>
            <a:pPr algn="ctr">
              <a:lnSpc>
                <a:spcPts val="10400"/>
              </a:lnSpc>
            </a:pPr>
            <a:r>
              <a:rPr lang="en-US" sz="10400" i="true">
                <a:solidFill>
                  <a:srgbClr val="2F2B24"/>
                </a:solidFill>
                <a:latin typeface="DM Serif Display Italics"/>
                <a:ea typeface="DM Serif Display Italics"/>
                <a:cs typeface="DM Serif Display Italics"/>
                <a:sym typeface="DM Serif Display Italics"/>
              </a:rPr>
              <a:t>Short Form Video</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DAGjzql3QQI</dc:identifier>
  <dcterms:modified xsi:type="dcterms:W3CDTF">2011-08-01T06:04:30Z</dcterms:modified>
  <cp:revision>1</cp:revision>
  <dc:title>PTH Presentaton</dc:title>
</cp:coreProperties>
</file>